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6.xml" ContentType="application/vnd.openxmlformats-officedocument.presentationml.notesSlide+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8.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9.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0.xml" ContentType="application/vnd.openxmlformats-officedocument.presentationml.notesSlide+xml"/>
  <Override PartName="/ppt/tags/tag43.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9" r:id="rId3"/>
    <p:sldId id="260" r:id="rId4"/>
    <p:sldId id="262" r:id="rId5"/>
    <p:sldId id="273" r:id="rId6"/>
    <p:sldId id="264" r:id="rId7"/>
    <p:sldId id="265" r:id="rId8"/>
    <p:sldId id="266" r:id="rId9"/>
    <p:sldId id="268" r:id="rId10"/>
    <p:sldId id="270" r:id="rId11"/>
    <p:sldId id="275" r:id="rId12"/>
    <p:sldId id="272" r:id="rId13"/>
    <p:sldId id="267" r:id="rId14"/>
    <p:sldId id="269" r:id="rId15"/>
    <p:sldId id="271" r:id="rId16"/>
  </p:sldIdLst>
  <p:sldSz cx="9144000" cy="6858000" type="screen4x3"/>
  <p:notesSz cx="6858000" cy="9144000"/>
  <p:custDataLst>
    <p:tags r:id="rId1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2" d="100"/>
          <a:sy n="72" d="100"/>
        </p:scale>
        <p:origin x="-221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7" d="100"/>
          <a:sy n="77" d="100"/>
        </p:scale>
        <p:origin x="-3352" y="2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tags" Target="tags/tag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41E482-C564-564D-8AA6-3EA8A8015493}" type="datetimeFigureOut">
              <a:rPr lang="en-US" smtClean="0"/>
              <a:t>1/16/14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FF197-208D-AE4F-8887-E08E159E39EE}" type="slidenum">
              <a:rPr lang="en-US" smtClean="0"/>
              <a:t>‹#›</a:t>
            </a:fld>
            <a:endParaRPr lang="en-US"/>
          </a:p>
        </p:txBody>
      </p:sp>
    </p:spTree>
    <p:extLst>
      <p:ext uri="{BB962C8B-B14F-4D97-AF65-F5344CB8AC3E}">
        <p14:creationId xmlns:p14="http://schemas.microsoft.com/office/powerpoint/2010/main" val="28115581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thanks everyone. I’m going to talk about Gaussian Processes and how we can</a:t>
            </a:r>
            <a:r>
              <a:rPr lang="en-US" baseline="0" dirty="0" smtClean="0"/>
              <a:t> sometimes make them faster.</a:t>
            </a:r>
            <a:endParaRPr lang="en-US" dirty="0"/>
          </a:p>
        </p:txBody>
      </p:sp>
      <p:sp>
        <p:nvSpPr>
          <p:cNvPr id="4" name="Slide Number Placeholder 3"/>
          <p:cNvSpPr>
            <a:spLocks noGrp="1"/>
          </p:cNvSpPr>
          <p:nvPr>
            <p:ph type="sldNum" sz="quarter" idx="10"/>
          </p:nvPr>
        </p:nvSpPr>
        <p:spPr/>
        <p:txBody>
          <a:bodyPr/>
          <a:lstStyle/>
          <a:p>
            <a:fld id="{739FF197-208D-AE4F-8887-E08E159E39EE}" type="slidenum">
              <a:rPr lang="en-US" smtClean="0"/>
              <a:t>1</a:t>
            </a:fld>
            <a:endParaRPr lang="en-US"/>
          </a:p>
        </p:txBody>
      </p:sp>
    </p:spTree>
    <p:extLst>
      <p:ext uri="{BB962C8B-B14F-4D97-AF65-F5344CB8AC3E}">
        <p14:creationId xmlns:p14="http://schemas.microsoft.com/office/powerpoint/2010/main" val="2079342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Meeting Notes (7/12/13 17:15) -----</a:t>
            </a:r>
          </a:p>
          <a:p>
            <a:r>
              <a:rPr lang="en-US" dirty="0"/>
              <a:t>move last line to prior slide</a:t>
            </a:r>
          </a:p>
        </p:txBody>
      </p:sp>
      <p:sp>
        <p:nvSpPr>
          <p:cNvPr id="4" name="Slide Number Placeholder 3"/>
          <p:cNvSpPr>
            <a:spLocks noGrp="1"/>
          </p:cNvSpPr>
          <p:nvPr>
            <p:ph type="sldNum" sz="quarter" idx="10"/>
          </p:nvPr>
        </p:nvSpPr>
        <p:spPr/>
        <p:txBody>
          <a:bodyPr/>
          <a:lstStyle/>
          <a:p>
            <a:fld id="{739FF197-208D-AE4F-8887-E08E159E39EE}" type="slidenum">
              <a:rPr lang="en-US" smtClean="0"/>
              <a:t>13</a:t>
            </a:fld>
            <a:endParaRPr lang="en-US"/>
          </a:p>
        </p:txBody>
      </p:sp>
    </p:spTree>
    <p:extLst>
      <p:ext uri="{BB962C8B-B14F-4D97-AF65-F5344CB8AC3E}">
        <p14:creationId xmlns:p14="http://schemas.microsoft.com/office/powerpoint/2010/main" val="3863081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9FF197-208D-AE4F-8887-E08E159E39EE}" type="slidenum">
              <a:rPr lang="en-US" smtClean="0"/>
              <a:t>15</a:t>
            </a:fld>
            <a:endParaRPr lang="en-US"/>
          </a:p>
        </p:txBody>
      </p:sp>
    </p:spTree>
    <p:extLst>
      <p:ext uri="{BB962C8B-B14F-4D97-AF65-F5344CB8AC3E}">
        <p14:creationId xmlns:p14="http://schemas.microsoft.com/office/powerpoint/2010/main" val="2605508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a:t>
            </a:r>
            <a:r>
              <a:rPr lang="en-US" baseline="0" dirty="0" smtClean="0"/>
              <a:t> this workshop is on spatial data, I’m going to start by introducing some data I’m going to use as a running illustration. These colored dots are earthquakes, and the colors indicate the empirical seismic transfer function measured at this one particular</a:t>
            </a:r>
            <a:r>
              <a:rPr lang="en-US" dirty="0" smtClean="0"/>
              <a:t> station</a:t>
            </a:r>
            <a:r>
              <a:rPr lang="en-US" baseline="0" dirty="0" smtClean="0"/>
              <a:t> --  essentially, if you shake the ground by some constant amount in this location, how much of</a:t>
            </a:r>
            <a:r>
              <a:rPr lang="en-US" dirty="0" smtClean="0"/>
              <a:t> the energy makes it to this station, </a:t>
            </a:r>
            <a:r>
              <a:rPr lang="en-US" dirty="0" err="1" smtClean="0"/>
              <a:t>vs</a:t>
            </a:r>
            <a:r>
              <a:rPr lang="en-US" dirty="0" smtClean="0"/>
              <a:t> in this other </a:t>
            </a:r>
            <a:r>
              <a:rPr lang="en-US" dirty="0" err="1" smtClean="0"/>
              <a:t>lcoation</a:t>
            </a:r>
            <a:r>
              <a:rPr lang="en-US" dirty="0" smtClean="0"/>
              <a:t>. And maybe we want to be able to predict this function at new points. So this is a pretty basic setup for a regression problem, and there are lots of ways you could do it, but but this talk is going to be about Gaussian Process regression</a:t>
            </a:r>
          </a:p>
        </p:txBody>
      </p:sp>
      <p:sp>
        <p:nvSpPr>
          <p:cNvPr id="4" name="Slide Number Placeholder 3"/>
          <p:cNvSpPr>
            <a:spLocks noGrp="1"/>
          </p:cNvSpPr>
          <p:nvPr>
            <p:ph type="sldNum" sz="quarter" idx="10"/>
          </p:nvPr>
        </p:nvSpPr>
        <p:spPr/>
        <p:txBody>
          <a:bodyPr/>
          <a:lstStyle/>
          <a:p>
            <a:fld id="{739FF197-208D-AE4F-8887-E08E159E39EE}" type="slidenum">
              <a:rPr lang="en-US" smtClean="0"/>
              <a:t>2</a:t>
            </a:fld>
            <a:endParaRPr lang="en-US"/>
          </a:p>
        </p:txBody>
      </p:sp>
    </p:spTree>
    <p:extLst>
      <p:ext uri="{BB962C8B-B14F-4D97-AF65-F5344CB8AC3E}">
        <p14:creationId xmlns:p14="http://schemas.microsoft.com/office/powerpoint/2010/main" val="791142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many of you</a:t>
            </a:r>
            <a:r>
              <a:rPr lang="en-US" baseline="0" dirty="0" smtClean="0"/>
              <a:t> are familiar with GP regression, show of hands? Okay, good, well for those who haven’t seen it, I’ll just give the brief overview. This is a method that goes by different names, e.g. ‘</a:t>
            </a:r>
            <a:r>
              <a:rPr lang="en-US" baseline="0" dirty="0" err="1" smtClean="0"/>
              <a:t>kriging</a:t>
            </a:r>
            <a:r>
              <a:rPr lang="en-US" baseline="0" dirty="0" smtClean="0"/>
              <a:t>’ in geophysics, but really it’s just what you get if you take standard Bayesian linear regression, with a Gaussian prior on the regression weights, and </a:t>
            </a:r>
            <a:r>
              <a:rPr lang="en-US" baseline="0" dirty="0" err="1" smtClean="0"/>
              <a:t>kernelize</a:t>
            </a:r>
            <a:r>
              <a:rPr lang="en-US" baseline="0" dirty="0" smtClean="0"/>
              <a:t> it, so now you can learn complicated nonlinear functions. So to do GP regression, you specify a bunch of input points X and values y, representing observations of some unknown function, and a kernel function k. Then you can do some linear algebra to work out, for any new set of points that you care about, the posterior distribution on the function values at those query points given your training points. We’ll look at these equations later, don’t worry if you don’t know the derivations, they’re not important for this talk. </a:t>
            </a:r>
            <a:endParaRPr lang="en-US" dirty="0"/>
          </a:p>
        </p:txBody>
      </p:sp>
      <p:sp>
        <p:nvSpPr>
          <p:cNvPr id="4" name="Slide Number Placeholder 3"/>
          <p:cNvSpPr>
            <a:spLocks noGrp="1"/>
          </p:cNvSpPr>
          <p:nvPr>
            <p:ph type="sldNum" sz="quarter" idx="10"/>
          </p:nvPr>
        </p:nvSpPr>
        <p:spPr/>
        <p:txBody>
          <a:bodyPr/>
          <a:lstStyle/>
          <a:p>
            <a:fld id="{739FF197-208D-AE4F-8887-E08E159E39EE}" type="slidenum">
              <a:rPr lang="en-US" smtClean="0"/>
              <a:t>3</a:t>
            </a:fld>
            <a:endParaRPr lang="en-US"/>
          </a:p>
        </p:txBody>
      </p:sp>
    </p:spTree>
    <p:extLst>
      <p:ext uri="{BB962C8B-B14F-4D97-AF65-F5344CB8AC3E}">
        <p14:creationId xmlns:p14="http://schemas.microsoft.com/office/powerpoint/2010/main" val="791142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Okay, so why would we</a:t>
            </a:r>
            <a:r>
              <a:rPr lang="en-US" baseline="0" dirty="0" smtClean="0"/>
              <a:t> want to do this? So GP regression is actually a really nice method for spatial modeling, because it’s nonparametric; as you get more input points it will adapt to learn more complex functions. And the really nice thing is that it’s a Bayesian method, so it gives estimates of its uncertainties that you can use as part of a larger model. The major downside is that the machinery you have to use ends up being slow. And there are actually a few ways in which it’s slow. Lots of people focus on training time, but we’re going to take the position that you only have to train once, but in Bayesian inference you’re doing MCMC and computing posteriors in the inner loop, so posteriors need to be fast. But to compute the posterior mean still have to do a vector multiplication in linear time, and for each entry of the posterior covariance you have to do a matrix-vector multiplication which is quadratic in the number of training points. And that’s really slow, too slow in practice, so we want to speed it up. Specifically we’re going to focus on the posterior covariance, partly because that’s what dominates the running time, but mostly because there’s already some previous work on means, which is what our approach is based on. So this talk is really taking work on means and extending it to </a:t>
            </a:r>
            <a:r>
              <a:rPr lang="en-US" baseline="0" dirty="0" err="1" smtClean="0"/>
              <a:t>covariances</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Meeting Notes (7/12/13 17:15)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move "our goal" to top level. DON'T BURY IT.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get rid of "so predictions…"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get rid of "mean", etc.</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don't talk about training time too much.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give explicit example of how slow quadratic is</a:t>
            </a:r>
            <a:endParaRPr lang="en-US" dirty="0"/>
          </a:p>
        </p:txBody>
      </p:sp>
      <p:sp>
        <p:nvSpPr>
          <p:cNvPr id="4" name="Slide Number Placeholder 3"/>
          <p:cNvSpPr>
            <a:spLocks noGrp="1"/>
          </p:cNvSpPr>
          <p:nvPr>
            <p:ph type="sldNum" sz="quarter" idx="10"/>
          </p:nvPr>
        </p:nvSpPr>
        <p:spPr/>
        <p:txBody>
          <a:bodyPr/>
          <a:lstStyle/>
          <a:p>
            <a:fld id="{739FF197-208D-AE4F-8887-E08E159E39EE}" type="slidenum">
              <a:rPr lang="en-US" smtClean="0"/>
              <a:t>4</a:t>
            </a:fld>
            <a:endParaRPr lang="en-US"/>
          </a:p>
        </p:txBody>
      </p:sp>
    </p:spTree>
    <p:extLst>
      <p:ext uri="{BB962C8B-B14F-4D97-AF65-F5344CB8AC3E}">
        <p14:creationId xmlns:p14="http://schemas.microsoft.com/office/powerpoint/2010/main" val="791142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compute posteriors more quickly than naïve, we’re going to assume that our kernel has a short </a:t>
            </a:r>
            <a:r>
              <a:rPr lang="en-US" dirty="0" smtClean="0"/>
              <a:t>So we want to do better, and we’re going to exploit the locality in the computation we</a:t>
            </a:r>
            <a:r>
              <a:rPr lang="en-US" baseline="0" dirty="0" smtClean="0"/>
              <a:t> need to do. This is the idea that the posterior distribution at a training points should really only depend on nearby points, so even if we have millions or billions of points elsewhere, it shouldn’t matter too much. Now this is going to get a little nitty-gritty, but I’ll try to keep the big picture in touch. So this is the product we need to compute, and if we just expand out the linear algebra and write it as a big sum of terms, we get that this is a sum over all the entries of the inverse training kernel matrix, weighted by the kernel evaluations between the query points and training points. Now if our kernel is local, then not only will this big K matrix for the training points be sparse, but also a lot of the training points just won’t be relevant to the covariance between any particular pair of query points. So we’d like to be able to just somehow know a priori which training points will contribute so we can ignore all the rest. And one way to do this is to use data structures designed for nearest-neighbor lookup. This is a problem people have worked on for a long time, so there are lots of tree-type structures that exist. We ended up using cover trees, but you could adapt our approach to some of these other tree structures as well, the details aren’t important. </a:t>
            </a:r>
            <a:endParaRPr lang="en-US" dirty="0"/>
          </a:p>
        </p:txBody>
      </p:sp>
      <p:sp>
        <p:nvSpPr>
          <p:cNvPr id="4" name="Slide Number Placeholder 3"/>
          <p:cNvSpPr>
            <a:spLocks noGrp="1"/>
          </p:cNvSpPr>
          <p:nvPr>
            <p:ph type="sldNum" sz="quarter" idx="10"/>
          </p:nvPr>
        </p:nvSpPr>
        <p:spPr/>
        <p:txBody>
          <a:bodyPr/>
          <a:lstStyle/>
          <a:p>
            <a:fld id="{739FF197-208D-AE4F-8887-E08E159E39EE}" type="slidenum">
              <a:rPr lang="en-US" smtClean="0"/>
              <a:t>5</a:t>
            </a:fld>
            <a:endParaRPr lang="en-US"/>
          </a:p>
        </p:txBody>
      </p:sp>
    </p:spTree>
    <p:extLst>
      <p:ext uri="{BB962C8B-B14F-4D97-AF65-F5344CB8AC3E}">
        <p14:creationId xmlns:p14="http://schemas.microsoft.com/office/powerpoint/2010/main" val="791142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want to do better, and we’re going to exploit the locality in the computation we</a:t>
            </a:r>
            <a:r>
              <a:rPr lang="en-US" baseline="0" dirty="0" smtClean="0"/>
              <a:t> need to do. This is the idea that the posterior distribution at a training points should really only depend on nearby points, so even if we have millions or billions of points elsewhere, it shouldn’t matter too much. Now this is going to get a little nitty-gritty, but I’ll try to keep the big picture in touch. So this is the product we need to compute, and if we just expand out the linear algebra and write it as a big sum of terms, we get that this is a sum over all the entries of the inverse training kernel matrix, weighted by the kernel evaluations between the query points and training points. Now if our kernel is local, then not only will this big K matrix for the training points be sparse, but also a lot of the training points just won’t be relevant to the covariance between any particular pair of query points. So we’d like to be able to just somehow know a priori which training points will contribute so we can ignore all the rest. And one way to do this is to use data structures designed for nearest-neighbor lookup. This is a problem people have worked on for a long time, so there are lots of tree-type structures that exist. We ended up using cover trees, but you could adapt our approach to some of these other tree structures as well, the details aren’t important. </a:t>
            </a:r>
          </a:p>
          <a:p>
            <a:r>
              <a:rPr lang="en-US" baseline="0" dirty="0" smtClean="0"/>
              <a:t>----- Meeting Notes (7/12/13 17:15) -----</a:t>
            </a:r>
          </a:p>
          <a:p>
            <a:r>
              <a:rPr lang="en-US" baseline="0" dirty="0" smtClean="0"/>
              <a:t>be consistent about Ns</a:t>
            </a:r>
            <a:endParaRPr lang="en-US" dirty="0"/>
          </a:p>
        </p:txBody>
      </p:sp>
      <p:sp>
        <p:nvSpPr>
          <p:cNvPr id="4" name="Slide Number Placeholder 3"/>
          <p:cNvSpPr>
            <a:spLocks noGrp="1"/>
          </p:cNvSpPr>
          <p:nvPr>
            <p:ph type="sldNum" sz="quarter" idx="10"/>
          </p:nvPr>
        </p:nvSpPr>
        <p:spPr/>
        <p:txBody>
          <a:bodyPr/>
          <a:lstStyle/>
          <a:p>
            <a:fld id="{739FF197-208D-AE4F-8887-E08E159E39EE}" type="slidenum">
              <a:rPr lang="en-US" smtClean="0"/>
              <a:t>6</a:t>
            </a:fld>
            <a:endParaRPr lang="en-US"/>
          </a:p>
        </p:txBody>
      </p:sp>
    </p:spTree>
    <p:extLst>
      <p:ext uri="{BB962C8B-B14F-4D97-AF65-F5344CB8AC3E}">
        <p14:creationId xmlns:p14="http://schemas.microsoft.com/office/powerpoint/2010/main" val="791142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to visualize how a cover tree works, it creates a hierarchical partition</a:t>
            </a:r>
            <a:r>
              <a:rPr lang="en-US" baseline="0" dirty="0" smtClean="0"/>
              <a:t> of the training set, where the nodes at the high levels of the tree are balls containing lots of training points. And at the leaf nodes, each node corresponds to a single training point. </a:t>
            </a:r>
          </a:p>
          <a:p>
            <a:r>
              <a:rPr lang="en-US" baseline="0" dirty="0" smtClean="0"/>
              <a:t>----- Meeting Notes (7/12/13 17:15) -----</a:t>
            </a:r>
          </a:p>
          <a:p>
            <a:r>
              <a:rPr lang="en-US" baseline="0" dirty="0" smtClean="0"/>
              <a:t>start 4 levels down</a:t>
            </a:r>
            <a:endParaRPr lang="en-US" dirty="0"/>
          </a:p>
        </p:txBody>
      </p:sp>
      <p:sp>
        <p:nvSpPr>
          <p:cNvPr id="4" name="Slide Number Placeholder 3"/>
          <p:cNvSpPr>
            <a:spLocks noGrp="1"/>
          </p:cNvSpPr>
          <p:nvPr>
            <p:ph type="sldNum" sz="quarter" idx="10"/>
          </p:nvPr>
        </p:nvSpPr>
        <p:spPr/>
        <p:txBody>
          <a:bodyPr/>
          <a:lstStyle/>
          <a:p>
            <a:fld id="{739FF197-208D-AE4F-8887-E08E159E39EE}" type="slidenum">
              <a:rPr lang="en-US" smtClean="0"/>
              <a:t>7</a:t>
            </a:fld>
            <a:endParaRPr lang="en-US"/>
          </a:p>
        </p:txBody>
      </p:sp>
    </p:spTree>
    <p:extLst>
      <p:ext uri="{BB962C8B-B14F-4D97-AF65-F5344CB8AC3E}">
        <p14:creationId xmlns:p14="http://schemas.microsoft.com/office/powerpoint/2010/main" val="791142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Meeting Notes (7/12/13 17:15) -----</a:t>
            </a:r>
          </a:p>
          <a:p>
            <a:r>
              <a:rPr lang="en-US" dirty="0"/>
              <a:t>add a line about dynamically </a:t>
            </a:r>
            <a:r>
              <a:rPr lang="en-US" dirty="0" err="1"/>
              <a:t>computiung</a:t>
            </a:r>
            <a:r>
              <a:rPr lang="en-US" dirty="0"/>
              <a:t> bounds on weights</a:t>
            </a:r>
          </a:p>
          <a:p>
            <a:endParaRPr lang="en-US" dirty="0"/>
          </a:p>
          <a:p>
            <a:r>
              <a:rPr lang="en-US" dirty="0"/>
              <a:t>get rid of the leaf line</a:t>
            </a:r>
          </a:p>
        </p:txBody>
      </p:sp>
      <p:sp>
        <p:nvSpPr>
          <p:cNvPr id="4" name="Slide Number Placeholder 3"/>
          <p:cNvSpPr>
            <a:spLocks noGrp="1"/>
          </p:cNvSpPr>
          <p:nvPr>
            <p:ph type="sldNum" sz="quarter" idx="10"/>
          </p:nvPr>
        </p:nvSpPr>
        <p:spPr/>
        <p:txBody>
          <a:bodyPr/>
          <a:lstStyle/>
          <a:p>
            <a:fld id="{739FF197-208D-AE4F-8887-E08E159E39EE}" type="slidenum">
              <a:rPr lang="en-US" smtClean="0"/>
              <a:t>8</a:t>
            </a:fld>
            <a:endParaRPr lang="en-US"/>
          </a:p>
        </p:txBody>
      </p:sp>
    </p:spTree>
    <p:extLst>
      <p:ext uri="{BB962C8B-B14F-4D97-AF65-F5344CB8AC3E}">
        <p14:creationId xmlns:p14="http://schemas.microsoft.com/office/powerpoint/2010/main" val="1249674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9FF197-208D-AE4F-8887-E08E159E39EE}" type="slidenum">
              <a:rPr lang="en-US" smtClean="0"/>
              <a:t>11</a:t>
            </a:fld>
            <a:endParaRPr lang="en-US"/>
          </a:p>
        </p:txBody>
      </p:sp>
    </p:spTree>
    <p:extLst>
      <p:ext uri="{BB962C8B-B14F-4D97-AF65-F5344CB8AC3E}">
        <p14:creationId xmlns:p14="http://schemas.microsoft.com/office/powerpoint/2010/main" val="2605508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BB55AD-D091-864D-A890-44EA6207A1C3}" type="datetimeFigureOut">
              <a:rPr lang="en-US" smtClean="0"/>
              <a:t>1/16/14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EEC85A-8787-5548-B6A5-1B010E8157A9}" type="slidenum">
              <a:rPr lang="en-US" smtClean="0"/>
              <a:t>‹#›</a:t>
            </a:fld>
            <a:endParaRPr lang="en-US"/>
          </a:p>
        </p:txBody>
      </p:sp>
    </p:spTree>
    <p:extLst>
      <p:ext uri="{BB962C8B-B14F-4D97-AF65-F5344CB8AC3E}">
        <p14:creationId xmlns:p14="http://schemas.microsoft.com/office/powerpoint/2010/main" val="460955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BB55AD-D091-864D-A890-44EA6207A1C3}" type="datetimeFigureOut">
              <a:rPr lang="en-US" smtClean="0"/>
              <a:t>1/16/14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EEC85A-8787-5548-B6A5-1B010E8157A9}" type="slidenum">
              <a:rPr lang="en-US" smtClean="0"/>
              <a:t>‹#›</a:t>
            </a:fld>
            <a:endParaRPr lang="en-US"/>
          </a:p>
        </p:txBody>
      </p:sp>
    </p:spTree>
    <p:extLst>
      <p:ext uri="{BB962C8B-B14F-4D97-AF65-F5344CB8AC3E}">
        <p14:creationId xmlns:p14="http://schemas.microsoft.com/office/powerpoint/2010/main" val="2571292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BB55AD-D091-864D-A890-44EA6207A1C3}" type="datetimeFigureOut">
              <a:rPr lang="en-US" smtClean="0"/>
              <a:t>1/16/14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EEC85A-8787-5548-B6A5-1B010E8157A9}" type="slidenum">
              <a:rPr lang="en-US" smtClean="0"/>
              <a:t>‹#›</a:t>
            </a:fld>
            <a:endParaRPr lang="en-US"/>
          </a:p>
        </p:txBody>
      </p:sp>
    </p:spTree>
    <p:extLst>
      <p:ext uri="{BB962C8B-B14F-4D97-AF65-F5344CB8AC3E}">
        <p14:creationId xmlns:p14="http://schemas.microsoft.com/office/powerpoint/2010/main" val="3424696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BB55AD-D091-864D-A890-44EA6207A1C3}" type="datetimeFigureOut">
              <a:rPr lang="en-US" smtClean="0"/>
              <a:t>1/16/14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EEC85A-8787-5548-B6A5-1B010E8157A9}" type="slidenum">
              <a:rPr lang="en-US" smtClean="0"/>
              <a:t>‹#›</a:t>
            </a:fld>
            <a:endParaRPr lang="en-US"/>
          </a:p>
        </p:txBody>
      </p:sp>
    </p:spTree>
    <p:extLst>
      <p:ext uri="{BB962C8B-B14F-4D97-AF65-F5344CB8AC3E}">
        <p14:creationId xmlns:p14="http://schemas.microsoft.com/office/powerpoint/2010/main" val="190031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BB55AD-D091-864D-A890-44EA6207A1C3}" type="datetimeFigureOut">
              <a:rPr lang="en-US" smtClean="0"/>
              <a:t>1/16/14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EEC85A-8787-5548-B6A5-1B010E8157A9}" type="slidenum">
              <a:rPr lang="en-US" smtClean="0"/>
              <a:t>‹#›</a:t>
            </a:fld>
            <a:endParaRPr lang="en-US"/>
          </a:p>
        </p:txBody>
      </p:sp>
    </p:spTree>
    <p:extLst>
      <p:ext uri="{BB962C8B-B14F-4D97-AF65-F5344CB8AC3E}">
        <p14:creationId xmlns:p14="http://schemas.microsoft.com/office/powerpoint/2010/main" val="2651104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BB55AD-D091-864D-A890-44EA6207A1C3}" type="datetimeFigureOut">
              <a:rPr lang="en-US" smtClean="0"/>
              <a:t>1/16/14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EEC85A-8787-5548-B6A5-1B010E8157A9}" type="slidenum">
              <a:rPr lang="en-US" smtClean="0"/>
              <a:t>‹#›</a:t>
            </a:fld>
            <a:endParaRPr lang="en-US"/>
          </a:p>
        </p:txBody>
      </p:sp>
    </p:spTree>
    <p:extLst>
      <p:ext uri="{BB962C8B-B14F-4D97-AF65-F5344CB8AC3E}">
        <p14:creationId xmlns:p14="http://schemas.microsoft.com/office/powerpoint/2010/main" val="3421387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BB55AD-D091-864D-A890-44EA6207A1C3}" type="datetimeFigureOut">
              <a:rPr lang="en-US" smtClean="0"/>
              <a:t>1/16/14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EEC85A-8787-5548-B6A5-1B010E8157A9}" type="slidenum">
              <a:rPr lang="en-US" smtClean="0"/>
              <a:t>‹#›</a:t>
            </a:fld>
            <a:endParaRPr lang="en-US"/>
          </a:p>
        </p:txBody>
      </p:sp>
    </p:spTree>
    <p:extLst>
      <p:ext uri="{BB962C8B-B14F-4D97-AF65-F5344CB8AC3E}">
        <p14:creationId xmlns:p14="http://schemas.microsoft.com/office/powerpoint/2010/main" val="2951638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BB55AD-D091-864D-A890-44EA6207A1C3}" type="datetimeFigureOut">
              <a:rPr lang="en-US" smtClean="0"/>
              <a:t>1/16/14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EEC85A-8787-5548-B6A5-1B010E8157A9}" type="slidenum">
              <a:rPr lang="en-US" smtClean="0"/>
              <a:t>‹#›</a:t>
            </a:fld>
            <a:endParaRPr lang="en-US"/>
          </a:p>
        </p:txBody>
      </p:sp>
    </p:spTree>
    <p:extLst>
      <p:ext uri="{BB962C8B-B14F-4D97-AF65-F5344CB8AC3E}">
        <p14:creationId xmlns:p14="http://schemas.microsoft.com/office/powerpoint/2010/main" val="3892047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BB55AD-D091-864D-A890-44EA6207A1C3}" type="datetimeFigureOut">
              <a:rPr lang="en-US" smtClean="0"/>
              <a:t>1/16/14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EEC85A-8787-5548-B6A5-1B010E8157A9}" type="slidenum">
              <a:rPr lang="en-US" smtClean="0"/>
              <a:t>‹#›</a:t>
            </a:fld>
            <a:endParaRPr lang="en-US"/>
          </a:p>
        </p:txBody>
      </p:sp>
    </p:spTree>
    <p:extLst>
      <p:ext uri="{BB962C8B-B14F-4D97-AF65-F5344CB8AC3E}">
        <p14:creationId xmlns:p14="http://schemas.microsoft.com/office/powerpoint/2010/main" val="2984984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BB55AD-D091-864D-A890-44EA6207A1C3}" type="datetimeFigureOut">
              <a:rPr lang="en-US" smtClean="0"/>
              <a:t>1/16/14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EEC85A-8787-5548-B6A5-1B010E8157A9}" type="slidenum">
              <a:rPr lang="en-US" smtClean="0"/>
              <a:t>‹#›</a:t>
            </a:fld>
            <a:endParaRPr lang="en-US"/>
          </a:p>
        </p:txBody>
      </p:sp>
    </p:spTree>
    <p:extLst>
      <p:ext uri="{BB962C8B-B14F-4D97-AF65-F5344CB8AC3E}">
        <p14:creationId xmlns:p14="http://schemas.microsoft.com/office/powerpoint/2010/main" val="2628031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BB55AD-D091-864D-A890-44EA6207A1C3}" type="datetimeFigureOut">
              <a:rPr lang="en-US" smtClean="0"/>
              <a:t>1/16/14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EEC85A-8787-5548-B6A5-1B010E8157A9}" type="slidenum">
              <a:rPr lang="en-US" smtClean="0"/>
              <a:t>‹#›</a:t>
            </a:fld>
            <a:endParaRPr lang="en-US"/>
          </a:p>
        </p:txBody>
      </p:sp>
    </p:spTree>
    <p:extLst>
      <p:ext uri="{BB962C8B-B14F-4D97-AF65-F5344CB8AC3E}">
        <p14:creationId xmlns:p14="http://schemas.microsoft.com/office/powerpoint/2010/main" val="23775825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BB55AD-D091-864D-A890-44EA6207A1C3}" type="datetimeFigureOut">
              <a:rPr lang="en-US" smtClean="0"/>
              <a:t>1/16/14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EC85A-8787-5548-B6A5-1B010E8157A9}" type="slidenum">
              <a:rPr lang="en-US" smtClean="0"/>
              <a:t>‹#›</a:t>
            </a:fld>
            <a:endParaRPr lang="en-US"/>
          </a:p>
        </p:txBody>
      </p:sp>
    </p:spTree>
    <p:extLst>
      <p:ext uri="{BB962C8B-B14F-4D97-AF65-F5344CB8AC3E}">
        <p14:creationId xmlns:p14="http://schemas.microsoft.com/office/powerpoint/2010/main" val="4164345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png"/><Relationship Id="rId1" Type="http://schemas.openxmlformats.org/officeDocument/2006/relationships/tags" Target="../tags/tag35.x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tags" Target="../tags/tag36.xml"/><Relationship Id="rId2" Type="http://schemas.openxmlformats.org/officeDocument/2006/relationships/slideLayout" Target="../slideLayouts/slideLayout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 Type="http://schemas.openxmlformats.org/officeDocument/2006/relationships/tags" Target="../tags/tag37.xml"/><Relationship Id="rId2" Type="http://schemas.openxmlformats.org/officeDocument/2006/relationships/tags" Target="../tags/tag38.xml"/><Relationship Id="rId3" Type="http://schemas.openxmlformats.org/officeDocument/2006/relationships/tags" Target="../tags/tag39.xml"/><Relationship Id="rId4" Type="http://schemas.openxmlformats.org/officeDocument/2006/relationships/tags" Target="../tags/tag40.xml"/><Relationship Id="rId5" Type="http://schemas.openxmlformats.org/officeDocument/2006/relationships/tags" Target="../tags/tag41.xml"/><Relationship Id="rId6" Type="http://schemas.openxmlformats.org/officeDocument/2006/relationships/tags" Target="../tags/tag42.xml"/><Relationship Id="rId7" Type="http://schemas.openxmlformats.org/officeDocument/2006/relationships/slideLayout" Target="../slideLayouts/slideLayout2.xml"/><Relationship Id="rId8" Type="http://schemas.openxmlformats.org/officeDocument/2006/relationships/notesSlide" Target="../notesSlides/notesSlide10.xml"/><Relationship Id="rId9" Type="http://schemas.openxmlformats.org/officeDocument/2006/relationships/image" Target="../media/image1.png"/><Relationship Id="rId10"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1.png"/><Relationship Id="rId5" Type="http://schemas.openxmlformats.org/officeDocument/2006/relationships/image" Target="../media/image42.png"/><Relationship Id="rId1" Type="http://schemas.openxmlformats.org/officeDocument/2006/relationships/tags" Target="../tags/tag43.x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1" Type="http://schemas.openxmlformats.org/officeDocument/2006/relationships/image" Target="../media/image5.png"/><Relationship Id="rId12" Type="http://schemas.openxmlformats.org/officeDocument/2006/relationships/image" Target="../media/image6.emf"/><Relationship Id="rId13" Type="http://schemas.openxmlformats.org/officeDocument/2006/relationships/image" Target="../media/image7.emf"/><Relationship Id="rId1" Type="http://schemas.openxmlformats.org/officeDocument/2006/relationships/tags" Target="../tags/tag3.xml"/><Relationship Id="rId2" Type="http://schemas.openxmlformats.org/officeDocument/2006/relationships/tags" Target="../tags/tag4.xml"/><Relationship Id="rId3" Type="http://schemas.openxmlformats.org/officeDocument/2006/relationships/tags" Target="../tags/tag5.xml"/><Relationship Id="rId4" Type="http://schemas.openxmlformats.org/officeDocument/2006/relationships/tags" Target="../tags/tag6.xml"/><Relationship Id="rId5" Type="http://schemas.openxmlformats.org/officeDocument/2006/relationships/slideLayout" Target="../slideLayouts/slideLayout2.xml"/><Relationship Id="rId6" Type="http://schemas.openxmlformats.org/officeDocument/2006/relationships/notesSlide" Target="../notesSlides/notesSlide3.xml"/><Relationship Id="rId7" Type="http://schemas.openxmlformats.org/officeDocument/2006/relationships/image" Target="../media/image1.png"/><Relationship Id="rId8" Type="http://schemas.openxmlformats.org/officeDocument/2006/relationships/image" Target="../media/image2.emf"/><Relationship Id="rId9" Type="http://schemas.openxmlformats.org/officeDocument/2006/relationships/image" Target="../media/image3.png"/><Relationship Id="rId10" Type="http://schemas.openxmlformats.org/officeDocument/2006/relationships/image" Target="../media/image4.png"/></Relationships>
</file>

<file path=ppt/slides/_rels/slide4.xml.rels><?xml version="1.0" encoding="UTF-8" standalone="yes"?>
<Relationships xmlns="http://schemas.openxmlformats.org/package/2006/relationships"><Relationship Id="rId11" Type="http://schemas.openxmlformats.org/officeDocument/2006/relationships/image" Target="../media/image3.png"/><Relationship Id="rId12" Type="http://schemas.openxmlformats.org/officeDocument/2006/relationships/image" Target="../media/image4.png"/><Relationship Id="rId13" Type="http://schemas.openxmlformats.org/officeDocument/2006/relationships/image" Target="../media/image5.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 Type="http://schemas.openxmlformats.org/officeDocument/2006/relationships/tags" Target="../tags/tag7.xml"/><Relationship Id="rId2" Type="http://schemas.openxmlformats.org/officeDocument/2006/relationships/tags" Target="../tags/tag8.xml"/><Relationship Id="rId3" Type="http://schemas.openxmlformats.org/officeDocument/2006/relationships/tags" Target="../tags/tag9.xml"/><Relationship Id="rId4" Type="http://schemas.openxmlformats.org/officeDocument/2006/relationships/tags" Target="../tags/tag10.xml"/><Relationship Id="rId5" Type="http://schemas.openxmlformats.org/officeDocument/2006/relationships/tags" Target="../tags/tag11.xml"/><Relationship Id="rId6" Type="http://schemas.openxmlformats.org/officeDocument/2006/relationships/tags" Target="../tags/tag12.xml"/><Relationship Id="rId7" Type="http://schemas.openxmlformats.org/officeDocument/2006/relationships/tags" Target="../tags/tag13.xml"/><Relationship Id="rId8" Type="http://schemas.openxmlformats.org/officeDocument/2006/relationships/slideLayout" Target="../slideLayouts/slideLayout2.xml"/><Relationship Id="rId9" Type="http://schemas.openxmlformats.org/officeDocument/2006/relationships/notesSlide" Target="../notesSlides/notesSlide4.xml"/><Relationship Id="rId10" Type="http://schemas.openxmlformats.org/officeDocument/2006/relationships/image" Target="../media/image1.pn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5.xml"/><Relationship Id="rId20" Type="http://schemas.openxmlformats.org/officeDocument/2006/relationships/image" Target="../media/image18.png"/><Relationship Id="rId10" Type="http://schemas.openxmlformats.org/officeDocument/2006/relationships/image" Target="../media/image1.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0.png"/><Relationship Id="rId17" Type="http://schemas.openxmlformats.org/officeDocument/2006/relationships/image" Target="../media/image16.png"/><Relationship Id="rId18" Type="http://schemas.openxmlformats.org/officeDocument/2006/relationships/image" Target="../media/image9.png"/><Relationship Id="rId19" Type="http://schemas.openxmlformats.org/officeDocument/2006/relationships/image" Target="../media/image17.png"/><Relationship Id="rId1" Type="http://schemas.openxmlformats.org/officeDocument/2006/relationships/tags" Target="../tags/tag14.xml"/><Relationship Id="rId2" Type="http://schemas.openxmlformats.org/officeDocument/2006/relationships/tags" Target="../tags/tag15.xml"/><Relationship Id="rId3" Type="http://schemas.openxmlformats.org/officeDocument/2006/relationships/tags" Target="../tags/tag16.xml"/><Relationship Id="rId4" Type="http://schemas.openxmlformats.org/officeDocument/2006/relationships/tags" Target="../tags/tag17.xml"/><Relationship Id="rId5" Type="http://schemas.openxmlformats.org/officeDocument/2006/relationships/tags" Target="../tags/tag18.xml"/><Relationship Id="rId6" Type="http://schemas.openxmlformats.org/officeDocument/2006/relationships/tags" Target="../tags/tag19.xml"/><Relationship Id="rId7" Type="http://schemas.openxmlformats.org/officeDocument/2006/relationships/tags" Target="../tags/tag20.xml"/><Relationship Id="rId8"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21.png"/><Relationship Id="rId1" Type="http://schemas.openxmlformats.org/officeDocument/2006/relationships/tags" Target="../tags/tag21.xml"/><Relationship Id="rId2" Type="http://schemas.openxmlformats.org/officeDocument/2006/relationships/tags" Target="../tags/tag22.xml"/><Relationship Id="rId3" Type="http://schemas.openxmlformats.org/officeDocument/2006/relationships/tags" Target="../tags/tag23.xml"/><Relationship Id="rId4" Type="http://schemas.openxmlformats.org/officeDocument/2006/relationships/tags" Target="../tags/tag24.xml"/><Relationship Id="rId5" Type="http://schemas.openxmlformats.org/officeDocument/2006/relationships/tags" Target="../tags/tag25.xml"/><Relationship Id="rId6" Type="http://schemas.openxmlformats.org/officeDocument/2006/relationships/slideLayout" Target="../slideLayouts/slideLayout2.xml"/><Relationship Id="rId7" Type="http://schemas.openxmlformats.org/officeDocument/2006/relationships/notesSlide" Target="../notesSlides/notesSlide6.xml"/><Relationship Id="rId8" Type="http://schemas.openxmlformats.org/officeDocument/2006/relationships/image" Target="../media/image1.png"/><Relationship Id="rId9" Type="http://schemas.openxmlformats.org/officeDocument/2006/relationships/image" Target="../media/image19.png"/><Relationship Id="rId10" Type="http://schemas.openxmlformats.org/officeDocument/2006/relationships/image" Target="../media/image14.png"/></Relationships>
</file>

<file path=ppt/slides/_rels/slide7.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 Type="http://schemas.openxmlformats.org/officeDocument/2006/relationships/tags" Target="../tags/tag26.xml"/><Relationship Id="rId2" Type="http://schemas.openxmlformats.org/officeDocument/2006/relationships/slideLayout" Target="../slideLayouts/slideLayout2.xml"/><Relationship Id="rId3" Type="http://schemas.openxmlformats.org/officeDocument/2006/relationships/notesSlide" Target="../notesSlides/notesSlide7.xml"/><Relationship Id="rId4" Type="http://schemas.openxmlformats.org/officeDocument/2006/relationships/image" Target="../media/image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tags" Target="../tags/tag29.xml"/><Relationship Id="rId4" Type="http://schemas.openxmlformats.org/officeDocument/2006/relationships/tags" Target="../tags/tag30.xml"/><Relationship Id="rId5" Type="http://schemas.openxmlformats.org/officeDocument/2006/relationships/slideLayout" Target="../slideLayouts/slideLayout2.xml"/><Relationship Id="rId6" Type="http://schemas.openxmlformats.org/officeDocument/2006/relationships/notesSlide" Target="../notesSlides/notesSlide8.xml"/><Relationship Id="rId7" Type="http://schemas.openxmlformats.org/officeDocument/2006/relationships/image" Target="../media/image1.png"/><Relationship Id="rId8" Type="http://schemas.openxmlformats.org/officeDocument/2006/relationships/image" Target="../media/image19.png"/><Relationship Id="rId9" Type="http://schemas.openxmlformats.org/officeDocument/2006/relationships/image" Target="../media/image14.png"/><Relationship Id="rId10" Type="http://schemas.openxmlformats.org/officeDocument/2006/relationships/image" Target="../media/image32.png"/><Relationship Id="rId1" Type="http://schemas.openxmlformats.org/officeDocument/2006/relationships/tags" Target="../tags/tag27.xml"/><Relationship Id="rId2" Type="http://schemas.openxmlformats.org/officeDocument/2006/relationships/tags" Target="../tags/tag28.xml"/></Relationships>
</file>

<file path=ppt/slides/_rels/slide9.xml.rels><?xml version="1.0" encoding="UTF-8" standalone="yes"?>
<Relationships xmlns="http://schemas.openxmlformats.org/package/2006/relationships"><Relationship Id="rId3" Type="http://schemas.openxmlformats.org/officeDocument/2006/relationships/tags" Target="../tags/tag33.xml"/><Relationship Id="rId4" Type="http://schemas.openxmlformats.org/officeDocument/2006/relationships/tags" Target="../tags/tag34.xml"/><Relationship Id="rId5" Type="http://schemas.openxmlformats.org/officeDocument/2006/relationships/slideLayout" Target="../slideLayouts/slideLayout2.xml"/><Relationship Id="rId6" Type="http://schemas.openxmlformats.org/officeDocument/2006/relationships/image" Target="../media/image1.png"/><Relationship Id="rId7" Type="http://schemas.openxmlformats.org/officeDocument/2006/relationships/image" Target="../media/image33.png"/><Relationship Id="rId8" Type="http://schemas.openxmlformats.org/officeDocument/2006/relationships/image" Target="../media/image10.png"/><Relationship Id="rId9" Type="http://schemas.openxmlformats.org/officeDocument/2006/relationships/image" Target="../media/image9.png"/><Relationship Id="rId1" Type="http://schemas.openxmlformats.org/officeDocument/2006/relationships/tags" Target="../tags/tag31.xml"/><Relationship Id="rId2" Type="http://schemas.openxmlformats.org/officeDocument/2006/relationships/tags" Target="../tags/tag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Product Trees for Gaussian Process Covariance in </a:t>
            </a:r>
            <a:r>
              <a:rPr lang="en-US" dirty="0" err="1"/>
              <a:t>Sublinear</a:t>
            </a:r>
            <a:r>
              <a:rPr lang="en-US" dirty="0"/>
              <a:t> Time </a:t>
            </a:r>
            <a:r>
              <a:rPr lang="en-US" dirty="0" smtClean="0"/>
              <a:t/>
            </a:r>
            <a:br>
              <a:rPr lang="en-US" dirty="0" smtClean="0"/>
            </a:br>
            <a:endParaRPr lang="en-US" dirty="0"/>
          </a:p>
        </p:txBody>
      </p:sp>
      <p:sp>
        <p:nvSpPr>
          <p:cNvPr id="3" name="Subtitle 2"/>
          <p:cNvSpPr>
            <a:spLocks noGrp="1"/>
          </p:cNvSpPr>
          <p:nvPr>
            <p:ph type="subTitle" idx="1"/>
          </p:nvPr>
        </p:nvSpPr>
        <p:spPr/>
        <p:txBody>
          <a:bodyPr>
            <a:normAutofit fontScale="85000" lnSpcReduction="20000"/>
          </a:bodyPr>
          <a:lstStyle/>
          <a:p>
            <a:r>
              <a:rPr lang="en-US" dirty="0" smtClean="0">
                <a:solidFill>
                  <a:schemeClr val="tx1"/>
                </a:solidFill>
              </a:rPr>
              <a:t>David Moore and Stuart Russell</a:t>
            </a:r>
          </a:p>
          <a:p>
            <a:r>
              <a:rPr lang="en-US" dirty="0" smtClean="0">
                <a:solidFill>
                  <a:schemeClr val="tx1"/>
                </a:solidFill>
              </a:rPr>
              <a:t>University of California, Berkeley</a:t>
            </a:r>
          </a:p>
          <a:p>
            <a:endParaRPr lang="en-US" dirty="0" smtClean="0"/>
          </a:p>
          <a:p>
            <a:r>
              <a:rPr lang="en-US" dirty="0" smtClean="0"/>
              <a:t>Presented at UAI-MSTND, July 15, 2013</a:t>
            </a:r>
            <a:endParaRPr lang="en-US" dirty="0"/>
          </a:p>
        </p:txBody>
      </p:sp>
    </p:spTree>
    <p:extLst>
      <p:ext uri="{BB962C8B-B14F-4D97-AF65-F5344CB8AC3E}">
        <p14:creationId xmlns:p14="http://schemas.microsoft.com/office/powerpoint/2010/main" val="2366034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10000"/>
          </a:blip>
          <a:stretch>
            <a:fillRect/>
          </a:stretch>
        </p:blipFill>
        <p:spPr>
          <a:xfrm>
            <a:off x="274320" y="996696"/>
            <a:ext cx="6496103" cy="5325998"/>
          </a:xfrm>
          <a:prstGeom prst="rect">
            <a:avLst/>
          </a:prstGeom>
        </p:spPr>
      </p:pic>
      <p:sp>
        <p:nvSpPr>
          <p:cNvPr id="5" name="TextBox 4"/>
          <p:cNvSpPr txBox="1"/>
          <p:nvPr/>
        </p:nvSpPr>
        <p:spPr>
          <a:xfrm>
            <a:off x="388101" y="180080"/>
            <a:ext cx="6917934" cy="461665"/>
          </a:xfrm>
          <a:prstGeom prst="rect">
            <a:avLst/>
          </a:prstGeom>
          <a:noFill/>
        </p:spPr>
        <p:txBody>
          <a:bodyPr wrap="square" rtlCol="0">
            <a:spAutoFit/>
          </a:bodyPr>
          <a:lstStyle/>
          <a:p>
            <a:r>
              <a:rPr lang="en-US" sz="2400" b="1" dirty="0" smtClean="0"/>
              <a:t>Product Tree Evaluation</a:t>
            </a:r>
            <a:endParaRPr lang="en-US" sz="2400" b="1" dirty="0"/>
          </a:p>
        </p:txBody>
      </p:sp>
      <p:pic>
        <p:nvPicPr>
          <p:cNvPr id="7" name="Picture 6"/>
          <p:cNvPicPr>
            <a:picLocks noChangeAspect="1"/>
          </p:cNvPicPr>
          <p:nvPr/>
        </p:nvPicPr>
        <p:blipFill>
          <a:blip r:embed="rId3"/>
          <a:stretch>
            <a:fillRect/>
          </a:stretch>
        </p:blipFill>
        <p:spPr>
          <a:xfrm>
            <a:off x="1104389" y="669357"/>
            <a:ext cx="7192336" cy="5348089"/>
          </a:xfrm>
          <a:prstGeom prst="rect">
            <a:avLst/>
          </a:prstGeom>
        </p:spPr>
      </p:pic>
      <p:sp>
        <p:nvSpPr>
          <p:cNvPr id="8" name="TextBox 7"/>
          <p:cNvSpPr txBox="1"/>
          <p:nvPr/>
        </p:nvSpPr>
        <p:spPr>
          <a:xfrm>
            <a:off x="676439" y="6102136"/>
            <a:ext cx="7620286" cy="646331"/>
          </a:xfrm>
          <a:prstGeom prst="rect">
            <a:avLst/>
          </a:prstGeom>
          <a:noFill/>
        </p:spPr>
        <p:txBody>
          <a:bodyPr wrap="square" rtlCol="0">
            <a:spAutoFit/>
          </a:bodyPr>
          <a:lstStyle/>
          <a:p>
            <a:r>
              <a:rPr lang="en-US" dirty="0" smtClean="0"/>
              <a:t>Synthetic 2D data with isotropic SE kernel, density</a:t>
            </a:r>
            <a:r>
              <a:rPr lang="en-US" i="1" dirty="0" smtClean="0"/>
              <a:t> </a:t>
            </a:r>
            <a:r>
              <a:rPr lang="en-US" dirty="0" smtClean="0"/>
              <a:t>parameter </a:t>
            </a:r>
            <a:r>
              <a:rPr lang="en-US" i="1" dirty="0" smtClean="0"/>
              <a:t>v </a:t>
            </a:r>
            <a:r>
              <a:rPr lang="en-US" dirty="0" smtClean="0"/>
              <a:t>indicates number of training points in an average one-</a:t>
            </a:r>
            <a:r>
              <a:rPr lang="en-US" dirty="0" err="1" smtClean="0"/>
              <a:t>lengthscale</a:t>
            </a:r>
            <a:r>
              <a:rPr lang="en-US" dirty="0" smtClean="0"/>
              <a:t> ball. </a:t>
            </a:r>
            <a:endParaRPr lang="en-US" dirty="0"/>
          </a:p>
        </p:txBody>
      </p:sp>
    </p:spTree>
    <p:extLst>
      <p:ext uri="{BB962C8B-B14F-4D97-AF65-F5344CB8AC3E}">
        <p14:creationId xmlns:p14="http://schemas.microsoft.com/office/powerpoint/2010/main" val="726131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alphaModFix amt="10000"/>
          </a:blip>
          <a:stretch>
            <a:fillRect/>
          </a:stretch>
        </p:blipFill>
        <p:spPr>
          <a:xfrm>
            <a:off x="274320" y="996696"/>
            <a:ext cx="6496103" cy="5325998"/>
          </a:xfrm>
          <a:prstGeom prst="rect">
            <a:avLst/>
          </a:prstGeom>
        </p:spPr>
      </p:pic>
      <p:sp>
        <p:nvSpPr>
          <p:cNvPr id="5" name="TextBox 4"/>
          <p:cNvSpPr txBox="1"/>
          <p:nvPr/>
        </p:nvSpPr>
        <p:spPr>
          <a:xfrm>
            <a:off x="388101" y="180080"/>
            <a:ext cx="8088088" cy="461665"/>
          </a:xfrm>
          <a:prstGeom prst="rect">
            <a:avLst/>
          </a:prstGeom>
          <a:noFill/>
        </p:spPr>
        <p:txBody>
          <a:bodyPr wrap="square" rtlCol="0">
            <a:spAutoFit/>
          </a:bodyPr>
          <a:lstStyle/>
          <a:p>
            <a:r>
              <a:rPr lang="en-US" sz="2400" b="1" dirty="0" smtClean="0"/>
              <a:t>Real-world example</a:t>
            </a:r>
            <a:endParaRPr lang="en-US" sz="2400" b="1" dirty="0"/>
          </a:p>
        </p:txBody>
      </p:sp>
      <p:pic>
        <p:nvPicPr>
          <p:cNvPr id="11" name="Picture 10"/>
          <p:cNvPicPr>
            <a:picLocks noChangeAspect="1"/>
          </p:cNvPicPr>
          <p:nvPr/>
        </p:nvPicPr>
        <p:blipFill>
          <a:blip r:embed="rId4"/>
          <a:stretch>
            <a:fillRect/>
          </a:stretch>
        </p:blipFill>
        <p:spPr>
          <a:xfrm>
            <a:off x="274958" y="995147"/>
            <a:ext cx="6496103" cy="5325998"/>
          </a:xfrm>
          <a:prstGeom prst="rect">
            <a:avLst/>
          </a:prstGeom>
        </p:spPr>
      </p:pic>
      <p:sp>
        <p:nvSpPr>
          <p:cNvPr id="2" name="TextBox 1"/>
          <p:cNvSpPr txBox="1"/>
          <p:nvPr/>
        </p:nvSpPr>
        <p:spPr>
          <a:xfrm>
            <a:off x="4594676" y="1646897"/>
            <a:ext cx="4549324" cy="2677656"/>
          </a:xfrm>
          <a:prstGeom prst="rect">
            <a:avLst/>
          </a:prstGeom>
          <a:noFill/>
        </p:spPr>
        <p:txBody>
          <a:bodyPr wrap="square" rtlCol="0">
            <a:spAutoFit/>
          </a:bodyPr>
          <a:lstStyle/>
          <a:p>
            <a:r>
              <a:rPr lang="en-US" sz="2400" b="1" dirty="0" smtClean="0"/>
              <a:t>GP model (Gaussian kernel, 10km) </a:t>
            </a:r>
          </a:p>
          <a:p>
            <a:r>
              <a:rPr lang="en-US" b="1" dirty="0" smtClean="0"/>
              <a:t>Posterior Variance Times</a:t>
            </a:r>
          </a:p>
          <a:p>
            <a:endParaRPr lang="en-US" dirty="0"/>
          </a:p>
          <a:p>
            <a:r>
              <a:rPr lang="en-US" b="1" dirty="0" smtClean="0">
                <a:solidFill>
                  <a:srgbClr val="0000FF"/>
                </a:solidFill>
              </a:rPr>
              <a:t>Sparse Matrix</a:t>
            </a:r>
            <a:r>
              <a:rPr lang="en-US" dirty="0" smtClean="0"/>
              <a:t>: mean 0.722ms, </a:t>
            </a:r>
            <a:r>
              <a:rPr lang="en-US" dirty="0" err="1" smtClean="0"/>
              <a:t>std</a:t>
            </a:r>
            <a:r>
              <a:rPr lang="en-US" dirty="0" smtClean="0"/>
              <a:t> 0.032ms</a:t>
            </a:r>
          </a:p>
          <a:p>
            <a:endParaRPr lang="en-US" dirty="0"/>
          </a:p>
          <a:p>
            <a:r>
              <a:rPr lang="en-US" b="1" dirty="0" smtClean="0">
                <a:solidFill>
                  <a:srgbClr val="008000"/>
                </a:solidFill>
              </a:rPr>
              <a:t>Product Tree: </a:t>
            </a:r>
            <a:r>
              <a:rPr lang="en-US" dirty="0" smtClean="0"/>
              <a:t>mean </a:t>
            </a:r>
            <a:r>
              <a:rPr lang="en-US" dirty="0" smtClean="0">
                <a:solidFill>
                  <a:schemeClr val="dk1"/>
                </a:solidFill>
              </a:rPr>
              <a:t>0.216ms, </a:t>
            </a:r>
            <a:r>
              <a:rPr lang="en-US" dirty="0" err="1" smtClean="0">
                <a:solidFill>
                  <a:schemeClr val="dk1"/>
                </a:solidFill>
              </a:rPr>
              <a:t>std</a:t>
            </a:r>
            <a:r>
              <a:rPr lang="en-US" dirty="0" smtClean="0">
                <a:solidFill>
                  <a:schemeClr val="dk1"/>
                </a:solidFill>
              </a:rPr>
              <a:t> </a:t>
            </a:r>
            <a:r>
              <a:rPr lang="en-US" dirty="0">
                <a:solidFill>
                  <a:schemeClr val="dk1"/>
                </a:solidFill>
              </a:rPr>
              <a:t>0.224 </a:t>
            </a:r>
            <a:endParaRPr lang="en-US" b="1" dirty="0"/>
          </a:p>
          <a:p>
            <a:endParaRPr lang="en-US" b="1" dirty="0" smtClean="0"/>
          </a:p>
          <a:p>
            <a:endParaRPr lang="en-US" dirty="0"/>
          </a:p>
          <a:p>
            <a:endParaRPr lang="en-US" dirty="0"/>
          </a:p>
        </p:txBody>
      </p:sp>
    </p:spTree>
    <p:custDataLst>
      <p:tags r:id="rId1"/>
    </p:custDataLst>
    <p:extLst>
      <p:ext uri="{BB962C8B-B14F-4D97-AF65-F5344CB8AC3E}">
        <p14:creationId xmlns:p14="http://schemas.microsoft.com/office/powerpoint/2010/main" val="3198732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10000"/>
          </a:blip>
          <a:stretch>
            <a:fillRect/>
          </a:stretch>
        </p:blipFill>
        <p:spPr>
          <a:xfrm>
            <a:off x="274320" y="996696"/>
            <a:ext cx="6496103" cy="5325998"/>
          </a:xfrm>
          <a:prstGeom prst="rect">
            <a:avLst/>
          </a:prstGeom>
        </p:spPr>
      </p:pic>
      <p:sp>
        <p:nvSpPr>
          <p:cNvPr id="5" name="TextBox 4"/>
          <p:cNvSpPr txBox="1"/>
          <p:nvPr/>
        </p:nvSpPr>
        <p:spPr>
          <a:xfrm>
            <a:off x="388101" y="180080"/>
            <a:ext cx="6917934" cy="461665"/>
          </a:xfrm>
          <a:prstGeom prst="rect">
            <a:avLst/>
          </a:prstGeom>
          <a:noFill/>
        </p:spPr>
        <p:txBody>
          <a:bodyPr wrap="square" rtlCol="0">
            <a:spAutoFit/>
          </a:bodyPr>
          <a:lstStyle/>
          <a:p>
            <a:r>
              <a:rPr lang="en-US" sz="2400" b="1" dirty="0" smtClean="0"/>
              <a:t>In Summary</a:t>
            </a:r>
            <a:endParaRPr lang="en-US" sz="2400" b="1" dirty="0"/>
          </a:p>
        </p:txBody>
      </p:sp>
      <p:sp>
        <p:nvSpPr>
          <p:cNvPr id="6" name="TextBox 5"/>
          <p:cNvSpPr txBox="1"/>
          <p:nvPr/>
        </p:nvSpPr>
        <p:spPr>
          <a:xfrm>
            <a:off x="496975" y="996696"/>
            <a:ext cx="7951605" cy="2985433"/>
          </a:xfrm>
          <a:prstGeom prst="rect">
            <a:avLst/>
          </a:prstGeom>
          <a:noFill/>
        </p:spPr>
        <p:txBody>
          <a:bodyPr wrap="square" rtlCol="0">
            <a:spAutoFit/>
          </a:bodyPr>
          <a:lstStyle/>
          <a:p>
            <a:pPr marL="285750" indent="-285750">
              <a:spcAft>
                <a:spcPts val="1200"/>
              </a:spcAft>
              <a:buFont typeface="Arial"/>
              <a:buChar char="•"/>
            </a:pPr>
            <a:r>
              <a:rPr lang="en-US" sz="2400" dirty="0" smtClean="0"/>
              <a:t>Gaussian Process (GP) regression models are attractive Bayesian nonparametric models for spatial data.</a:t>
            </a:r>
          </a:p>
          <a:p>
            <a:pPr marL="285750" indent="-285750">
              <a:spcAft>
                <a:spcPts val="1200"/>
              </a:spcAft>
              <a:buFont typeface="Arial"/>
              <a:buChar char="•"/>
            </a:pPr>
            <a:r>
              <a:rPr lang="en-US" sz="2400" dirty="0" smtClean="0"/>
              <a:t>Using a tree clustering of pairs of training points, we exploit kernel locality to efficiently compute GP posterior distributions. </a:t>
            </a:r>
          </a:p>
          <a:p>
            <a:pPr marL="285750" indent="-285750">
              <a:spcAft>
                <a:spcPts val="1200"/>
              </a:spcAft>
              <a:buFont typeface="Arial"/>
              <a:buChar char="•"/>
            </a:pPr>
            <a:r>
              <a:rPr lang="en-US" sz="2400" dirty="0" smtClean="0"/>
              <a:t>This enables new applications of GPs in large-scale Bayesian models. </a:t>
            </a:r>
          </a:p>
        </p:txBody>
      </p:sp>
      <p:sp>
        <p:nvSpPr>
          <p:cNvPr id="7" name="TextBox 6"/>
          <p:cNvSpPr txBox="1"/>
          <p:nvPr/>
        </p:nvSpPr>
        <p:spPr>
          <a:xfrm>
            <a:off x="745463" y="4721562"/>
            <a:ext cx="6024960" cy="584776"/>
          </a:xfrm>
          <a:prstGeom prst="rect">
            <a:avLst/>
          </a:prstGeom>
          <a:noFill/>
        </p:spPr>
        <p:txBody>
          <a:bodyPr wrap="square" rtlCol="0">
            <a:spAutoFit/>
          </a:bodyPr>
          <a:lstStyle/>
          <a:p>
            <a:r>
              <a:rPr lang="en-US" sz="3200" dirty="0" smtClean="0"/>
              <a:t>Thanks!</a:t>
            </a:r>
            <a:endParaRPr lang="en-US" sz="3200" dirty="0"/>
          </a:p>
        </p:txBody>
      </p:sp>
    </p:spTree>
    <p:custDataLst>
      <p:tags r:id="rId1"/>
    </p:custDataLst>
    <p:extLst>
      <p:ext uri="{BB962C8B-B14F-4D97-AF65-F5344CB8AC3E}">
        <p14:creationId xmlns:p14="http://schemas.microsoft.com/office/powerpoint/2010/main" val="3371374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9">
            <a:alphaModFix amt="10000"/>
          </a:blip>
          <a:stretch>
            <a:fillRect/>
          </a:stretch>
        </p:blipFill>
        <p:spPr>
          <a:xfrm>
            <a:off x="274320" y="996696"/>
            <a:ext cx="6496103" cy="5325998"/>
          </a:xfrm>
          <a:prstGeom prst="rect">
            <a:avLst/>
          </a:prstGeom>
        </p:spPr>
      </p:pic>
      <p:grpSp>
        <p:nvGrpSpPr>
          <p:cNvPr id="18" name="Group 17"/>
          <p:cNvGrpSpPr/>
          <p:nvPr/>
        </p:nvGrpSpPr>
        <p:grpSpPr>
          <a:xfrm>
            <a:off x="388101" y="2291750"/>
            <a:ext cx="6917934" cy="1794362"/>
            <a:chOff x="388101" y="2443616"/>
            <a:chExt cx="6917934" cy="1794362"/>
          </a:xfrm>
        </p:grpSpPr>
        <p:sp>
          <p:nvSpPr>
            <p:cNvPr id="12" name="TextBox 11"/>
            <p:cNvSpPr txBox="1"/>
            <p:nvPr/>
          </p:nvSpPr>
          <p:spPr>
            <a:xfrm>
              <a:off x="388101" y="2443616"/>
              <a:ext cx="6917934" cy="1200329"/>
            </a:xfrm>
            <a:prstGeom prst="rect">
              <a:avLst/>
            </a:prstGeom>
            <a:noFill/>
          </p:spPr>
          <p:txBody>
            <a:bodyPr wrap="square" rtlCol="0">
              <a:spAutoFit/>
            </a:bodyPr>
            <a:lstStyle/>
            <a:p>
              <a:r>
                <a:rPr lang="en-US" dirty="0" smtClean="0"/>
                <a:t>Also compute a “lower bound” on the magnitude of the eventual weighted sum: current running sum, plus the </a:t>
              </a:r>
              <a:r>
                <a:rPr lang="en-US" i="1" dirty="0" smtClean="0"/>
                <a:t>smallest</a:t>
              </a:r>
              <a:r>
                <a:rPr lang="en-US" dirty="0" smtClean="0"/>
                <a:t> contribution that could come from the current node (minimum weight of any point, times the </a:t>
              </a:r>
              <a:r>
                <a:rPr lang="en-US" i="1" dirty="0" smtClean="0"/>
                <a:t>signed</a:t>
              </a:r>
              <a:r>
                <a:rPr lang="en-US" dirty="0" smtClean="0"/>
                <a:t> sum of             entries): </a:t>
              </a:r>
              <a:endParaRPr lang="en-US" dirty="0"/>
            </a:p>
          </p:txBody>
        </p:sp>
        <p:pic>
          <p:nvPicPr>
            <p:cNvPr id="13" name="Picture 12" descr="TP_tmp.png"/>
            <p:cNvPicPr>
              <a:picLocks noChangeAspect="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bwMode="auto">
            <a:xfrm>
              <a:off x="2226915" y="3313745"/>
              <a:ext cx="482600" cy="330200"/>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15" name="Picture 14" descr="TP_tmp.png"/>
            <p:cNvPicPr>
              <a:picLocks noChangeAspect="1"/>
            </p:cNvPicPr>
            <p:nvPr>
              <p:custDataLst>
                <p:tags r:id="rId6"/>
              </p:custDataLst>
            </p:nvPr>
          </p:nvPicPr>
          <p:blipFill>
            <a:blip r:embed="rId11">
              <a:extLst>
                <a:ext uri="{28A0092B-C50C-407E-A947-70E740481C1C}">
                  <a14:useLocalDpi xmlns:a14="http://schemas.microsoft.com/office/drawing/2010/main" val="0"/>
                </a:ext>
              </a:extLst>
            </a:blip>
            <a:stretch>
              <a:fillRect/>
            </a:stretch>
          </p:blipFill>
          <p:spPr bwMode="auto">
            <a:xfrm>
              <a:off x="1094849" y="3755378"/>
              <a:ext cx="1828800" cy="482600"/>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grpSp>
        <p:nvGrpSpPr>
          <p:cNvPr id="17" name="Group 16"/>
          <p:cNvGrpSpPr/>
          <p:nvPr/>
        </p:nvGrpSpPr>
        <p:grpSpPr>
          <a:xfrm>
            <a:off x="388101" y="4205553"/>
            <a:ext cx="8350381" cy="1240185"/>
            <a:chOff x="388101" y="4495479"/>
            <a:chExt cx="8350381" cy="1240185"/>
          </a:xfrm>
        </p:grpSpPr>
        <p:pic>
          <p:nvPicPr>
            <p:cNvPr id="9" name="Picture 8" descr="TP_tmp.png"/>
            <p:cNvPicPr>
              <a:picLocks noChangeAspect="1"/>
            </p:cNvPicPr>
            <p:nvPr>
              <p:custDataLst>
                <p:tags r:id="rId4"/>
              </p:custDataLst>
            </p:nvPr>
          </p:nvPicPr>
          <p:blipFill>
            <a:blip r:embed="rId12">
              <a:extLst>
                <a:ext uri="{28A0092B-C50C-407E-A947-70E740481C1C}">
                  <a14:useLocalDpi xmlns:a14="http://schemas.microsoft.com/office/drawing/2010/main" val="0"/>
                </a:ext>
              </a:extLst>
            </a:blip>
            <a:stretch>
              <a:fillRect/>
            </a:stretch>
          </p:blipFill>
          <p:spPr>
            <a:xfrm>
              <a:off x="1094849" y="5253064"/>
              <a:ext cx="4800600" cy="482600"/>
            </a:xfrm>
            <a:prstGeom prst="rect">
              <a:avLst/>
            </a:prstGeom>
          </p:spPr>
        </p:pic>
        <p:sp>
          <p:nvSpPr>
            <p:cNvPr id="16" name="TextBox 15"/>
            <p:cNvSpPr txBox="1"/>
            <p:nvPr/>
          </p:nvSpPr>
          <p:spPr>
            <a:xfrm>
              <a:off x="388101" y="4495479"/>
              <a:ext cx="8350381" cy="646331"/>
            </a:xfrm>
            <a:prstGeom prst="rect">
              <a:avLst/>
            </a:prstGeom>
            <a:noFill/>
          </p:spPr>
          <p:txBody>
            <a:bodyPr wrap="square" rtlCol="0">
              <a:spAutoFit/>
            </a:bodyPr>
            <a:lstStyle/>
            <a:p>
              <a:r>
                <a:rPr lang="en-US" b="1" dirty="0" smtClean="0">
                  <a:solidFill>
                    <a:srgbClr val="000000"/>
                  </a:solidFill>
                </a:rPr>
                <a:t>Cut off recursion whenever the upper bound on the current node’s contribution is significantly smaller than the “lower bound” on the eventual sum:</a:t>
              </a:r>
              <a:endParaRPr lang="en-US" b="1" dirty="0">
                <a:solidFill>
                  <a:srgbClr val="000000"/>
                </a:solidFill>
              </a:endParaRPr>
            </a:p>
          </p:txBody>
        </p:sp>
      </p:grpSp>
      <p:grpSp>
        <p:nvGrpSpPr>
          <p:cNvPr id="30" name="Group 29"/>
          <p:cNvGrpSpPr/>
          <p:nvPr/>
        </p:nvGrpSpPr>
        <p:grpSpPr>
          <a:xfrm>
            <a:off x="388101" y="900054"/>
            <a:ext cx="6735211" cy="1477328"/>
            <a:chOff x="388101" y="900054"/>
            <a:chExt cx="6735211" cy="1477328"/>
          </a:xfrm>
        </p:grpSpPr>
        <p:grpSp>
          <p:nvGrpSpPr>
            <p:cNvPr id="19" name="Group 18"/>
            <p:cNvGrpSpPr/>
            <p:nvPr/>
          </p:nvGrpSpPr>
          <p:grpSpPr>
            <a:xfrm>
              <a:off x="388101" y="900054"/>
              <a:ext cx="6735211" cy="1477328"/>
              <a:chOff x="388101" y="996696"/>
              <a:chExt cx="6735211" cy="1477328"/>
            </a:xfrm>
          </p:grpSpPr>
          <p:sp>
            <p:nvSpPr>
              <p:cNvPr id="6" name="TextBox 5"/>
              <p:cNvSpPr txBox="1"/>
              <p:nvPr/>
            </p:nvSpPr>
            <p:spPr>
              <a:xfrm>
                <a:off x="388101" y="996696"/>
                <a:ext cx="6735211" cy="1477328"/>
              </a:xfrm>
              <a:prstGeom prst="rect">
                <a:avLst/>
              </a:prstGeom>
              <a:noFill/>
            </p:spPr>
            <p:txBody>
              <a:bodyPr wrap="square" rtlCol="0">
                <a:spAutoFit/>
              </a:bodyPr>
              <a:lstStyle/>
              <a:p>
                <a:r>
                  <a:rPr lang="en-US" dirty="0" smtClean="0"/>
                  <a:t>Compute an upper bound on the contribution from leaves under the current node </a:t>
                </a:r>
                <a:r>
                  <a:rPr lang="en-US" b="1" dirty="0" smtClean="0"/>
                  <a:t>n</a:t>
                </a:r>
                <a:r>
                  <a:rPr lang="en-US" dirty="0" smtClean="0"/>
                  <a:t>: the maximum possible weight of any points in the ball at </a:t>
                </a:r>
                <a:r>
                  <a:rPr lang="en-US" b="1" dirty="0" smtClean="0"/>
                  <a:t>n</a:t>
                </a:r>
                <a:r>
                  <a:rPr lang="en-US" dirty="0" smtClean="0"/>
                  <a:t>, times the absolute sum of             entries in that ball: </a:t>
                </a:r>
              </a:p>
              <a:p>
                <a:endParaRPr lang="en-US" dirty="0"/>
              </a:p>
              <a:p>
                <a:endParaRPr lang="en-US" dirty="0"/>
              </a:p>
            </p:txBody>
          </p:sp>
          <p:pic>
            <p:nvPicPr>
              <p:cNvPr id="11" name="Picture 10" descr="TP_tmp.png"/>
              <p:cNvPicPr>
                <a:picLocks noChangeAspect="1"/>
              </p:cNvPicPr>
              <p:nvPr>
                <p:custDataLst>
                  <p:tags r:id="rId3"/>
                </p:custDataLst>
              </p:nvPr>
            </p:nvPicPr>
            <p:blipFill>
              <a:blip r:embed="rId13">
                <a:extLst>
                  <a:ext uri="{28A0092B-C50C-407E-A947-70E740481C1C}">
                    <a14:useLocalDpi xmlns:a14="http://schemas.microsoft.com/office/drawing/2010/main" val="0"/>
                  </a:ext>
                </a:extLst>
              </a:blip>
              <a:stretch>
                <a:fillRect/>
              </a:stretch>
            </p:blipFill>
            <p:spPr bwMode="auto">
              <a:xfrm>
                <a:off x="1094849" y="2010415"/>
                <a:ext cx="1295400" cy="304800"/>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pic>
          <p:nvPicPr>
            <p:cNvPr id="7" name="Picture 6" descr="TP_tmp.png"/>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bwMode="auto">
            <a:xfrm>
              <a:off x="3471666" y="1519917"/>
              <a:ext cx="482600" cy="330200"/>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sp>
        <p:nvSpPr>
          <p:cNvPr id="5" name="TextBox 4"/>
          <p:cNvSpPr txBox="1"/>
          <p:nvPr/>
        </p:nvSpPr>
        <p:spPr>
          <a:xfrm>
            <a:off x="388101" y="180080"/>
            <a:ext cx="6917934" cy="461665"/>
          </a:xfrm>
          <a:prstGeom prst="rect">
            <a:avLst/>
          </a:prstGeom>
          <a:noFill/>
        </p:spPr>
        <p:txBody>
          <a:bodyPr wrap="square" rtlCol="0">
            <a:spAutoFit/>
          </a:bodyPr>
          <a:lstStyle/>
          <a:p>
            <a:r>
              <a:rPr lang="en-US" sz="2400" b="1" dirty="0" smtClean="0"/>
              <a:t>Cutting off Recursion in Product Trees</a:t>
            </a:r>
            <a:endParaRPr lang="en-US" sz="2400" b="1" dirty="0"/>
          </a:p>
        </p:txBody>
      </p:sp>
    </p:spTree>
    <p:custDataLst>
      <p:tags r:id="rId1"/>
    </p:custDataLst>
    <p:extLst>
      <p:ext uri="{BB962C8B-B14F-4D97-AF65-F5344CB8AC3E}">
        <p14:creationId xmlns:p14="http://schemas.microsoft.com/office/powerpoint/2010/main" val="3772986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10000"/>
          </a:blip>
          <a:stretch>
            <a:fillRect/>
          </a:stretch>
        </p:blipFill>
        <p:spPr>
          <a:xfrm>
            <a:off x="274320" y="996696"/>
            <a:ext cx="6496103" cy="5325998"/>
          </a:xfrm>
          <a:prstGeom prst="rect">
            <a:avLst/>
          </a:prstGeom>
        </p:spPr>
      </p:pic>
      <p:sp>
        <p:nvSpPr>
          <p:cNvPr id="5" name="TextBox 4"/>
          <p:cNvSpPr txBox="1"/>
          <p:nvPr/>
        </p:nvSpPr>
        <p:spPr>
          <a:xfrm>
            <a:off x="388101" y="180080"/>
            <a:ext cx="6917934" cy="461665"/>
          </a:xfrm>
          <a:prstGeom prst="rect">
            <a:avLst/>
          </a:prstGeom>
          <a:noFill/>
        </p:spPr>
        <p:txBody>
          <a:bodyPr wrap="square" rtlCol="0">
            <a:spAutoFit/>
          </a:bodyPr>
          <a:lstStyle/>
          <a:p>
            <a:r>
              <a:rPr lang="en-US" sz="2400" b="1" dirty="0" smtClean="0"/>
              <a:t>Extension: </a:t>
            </a:r>
            <a:r>
              <a:rPr lang="en-US" sz="2400" b="1" dirty="0" err="1"/>
              <a:t>S</a:t>
            </a:r>
            <a:r>
              <a:rPr lang="en-US" sz="2400" b="1" dirty="0" err="1" smtClean="0"/>
              <a:t>emiparametric</a:t>
            </a:r>
            <a:r>
              <a:rPr lang="en-US" sz="2400" b="1" dirty="0" smtClean="0"/>
              <a:t> Models</a:t>
            </a:r>
            <a:endParaRPr lang="en-US" sz="2400" b="1" dirty="0"/>
          </a:p>
        </p:txBody>
      </p:sp>
      <p:sp>
        <p:nvSpPr>
          <p:cNvPr id="6" name="TextBox 5"/>
          <p:cNvSpPr txBox="1"/>
          <p:nvPr/>
        </p:nvSpPr>
        <p:spPr>
          <a:xfrm>
            <a:off x="552195" y="886248"/>
            <a:ext cx="7827360" cy="3477875"/>
          </a:xfrm>
          <a:prstGeom prst="rect">
            <a:avLst/>
          </a:prstGeom>
          <a:noFill/>
        </p:spPr>
        <p:txBody>
          <a:bodyPr wrap="square" rtlCol="0">
            <a:spAutoFit/>
          </a:bodyPr>
          <a:lstStyle/>
          <a:p>
            <a:pPr marL="285750" indent="-285750">
              <a:spcAft>
                <a:spcPts val="600"/>
              </a:spcAft>
              <a:buFont typeface="Arial"/>
              <a:buChar char="•"/>
            </a:pPr>
            <a:r>
              <a:rPr lang="en-US" sz="2000" dirty="0" smtClean="0"/>
              <a:t>Tree-based approaches require short </a:t>
            </a:r>
            <a:r>
              <a:rPr lang="en-US" sz="2000" dirty="0" err="1" smtClean="0"/>
              <a:t>lengthscales</a:t>
            </a:r>
            <a:r>
              <a:rPr lang="en-US" sz="2000" dirty="0" smtClean="0"/>
              <a:t>. What if we need to model longer-scale structure?</a:t>
            </a:r>
          </a:p>
          <a:p>
            <a:pPr marL="285750" indent="-285750">
              <a:spcAft>
                <a:spcPts val="600"/>
              </a:spcAft>
              <a:buFont typeface="Arial"/>
              <a:buChar char="•"/>
            </a:pPr>
            <a:r>
              <a:rPr lang="en-US" sz="2000" dirty="0" smtClean="0"/>
              <a:t>Can train a GP jointly with the parameters of a linear model; allows polynomials, etc. through choice of feature space. (Rasmussen and Williams, 2006)</a:t>
            </a:r>
            <a:endParaRPr lang="en-US" sz="2000" dirty="0"/>
          </a:p>
          <a:p>
            <a:pPr marL="285750" indent="-285750">
              <a:spcAft>
                <a:spcPts val="600"/>
              </a:spcAft>
              <a:buFont typeface="Arial"/>
              <a:buChar char="•"/>
            </a:pPr>
            <a:r>
              <a:rPr lang="en-US" sz="2000" dirty="0" smtClean="0"/>
              <a:t>Equations are more complicated, but tree approaches still work (details in paper). </a:t>
            </a:r>
            <a:endParaRPr lang="en-US" sz="2000" dirty="0"/>
          </a:p>
          <a:p>
            <a:pPr marL="285750" indent="-285750">
              <a:spcAft>
                <a:spcPts val="600"/>
              </a:spcAft>
              <a:buFont typeface="Arial"/>
              <a:buChar char="•"/>
            </a:pPr>
            <a:r>
              <a:rPr lang="en-US" sz="2000" b="1" dirty="0" smtClean="0"/>
              <a:t>Idea: </a:t>
            </a:r>
            <a:r>
              <a:rPr lang="en-US" sz="2000" dirty="0" smtClean="0"/>
              <a:t>use parametric model for longer-scale variation, nonparametric model for local structure.</a:t>
            </a:r>
            <a:endParaRPr lang="en-US" sz="2000" dirty="0"/>
          </a:p>
          <a:p>
            <a:pPr marL="285750" indent="-285750">
              <a:spcAft>
                <a:spcPts val="600"/>
              </a:spcAft>
              <a:buFont typeface="Arial"/>
              <a:buChar char="•"/>
            </a:pPr>
            <a:r>
              <a:rPr lang="en-US" sz="2000" b="1" dirty="0" smtClean="0"/>
              <a:t>Example</a:t>
            </a:r>
            <a:r>
              <a:rPr lang="en-US" sz="2000" dirty="0" smtClean="0"/>
              <a:t>: data sampled from GP with mixed long/short </a:t>
            </a:r>
            <a:r>
              <a:rPr lang="en-US" sz="2000" dirty="0" err="1" smtClean="0"/>
              <a:t>lengthscale</a:t>
            </a:r>
            <a:r>
              <a:rPr lang="en-US" sz="2000" dirty="0" smtClean="0"/>
              <a:t>.</a:t>
            </a:r>
            <a:endParaRPr lang="en-US" sz="2000" dirty="0"/>
          </a:p>
        </p:txBody>
      </p:sp>
      <p:pic>
        <p:nvPicPr>
          <p:cNvPr id="7" name="Picture 6"/>
          <p:cNvPicPr>
            <a:picLocks noChangeAspect="1"/>
          </p:cNvPicPr>
          <p:nvPr/>
        </p:nvPicPr>
        <p:blipFill>
          <a:blip r:embed="rId3"/>
          <a:stretch>
            <a:fillRect/>
          </a:stretch>
        </p:blipFill>
        <p:spPr>
          <a:xfrm>
            <a:off x="849771" y="4441163"/>
            <a:ext cx="1607495" cy="1660635"/>
          </a:xfrm>
          <a:prstGeom prst="rect">
            <a:avLst/>
          </a:prstGeom>
        </p:spPr>
      </p:pic>
      <p:sp>
        <p:nvSpPr>
          <p:cNvPr id="8" name="TextBox 7"/>
          <p:cNvSpPr txBox="1"/>
          <p:nvPr/>
        </p:nvSpPr>
        <p:spPr>
          <a:xfrm>
            <a:off x="615086" y="6101798"/>
            <a:ext cx="2001706" cy="646331"/>
          </a:xfrm>
          <a:prstGeom prst="rect">
            <a:avLst/>
          </a:prstGeom>
          <a:noFill/>
        </p:spPr>
        <p:txBody>
          <a:bodyPr wrap="square" rtlCol="0">
            <a:spAutoFit/>
          </a:bodyPr>
          <a:lstStyle/>
          <a:p>
            <a:pPr algn="ctr"/>
            <a:r>
              <a:rPr lang="en-US" dirty="0" smtClean="0"/>
              <a:t>True </a:t>
            </a:r>
            <a:r>
              <a:rPr lang="en-US" dirty="0"/>
              <a:t>GP </a:t>
            </a:r>
            <a:r>
              <a:rPr lang="en-US" dirty="0" smtClean="0"/>
              <a:t>model prediction surface</a:t>
            </a:r>
            <a:endParaRPr lang="en-US" dirty="0"/>
          </a:p>
        </p:txBody>
      </p:sp>
      <p:pic>
        <p:nvPicPr>
          <p:cNvPr id="9" name="Picture 8"/>
          <p:cNvPicPr>
            <a:picLocks noChangeAspect="1"/>
          </p:cNvPicPr>
          <p:nvPr/>
        </p:nvPicPr>
        <p:blipFill>
          <a:blip r:embed="rId4"/>
          <a:stretch>
            <a:fillRect/>
          </a:stretch>
        </p:blipFill>
        <p:spPr>
          <a:xfrm>
            <a:off x="2948112" y="4441163"/>
            <a:ext cx="1607494" cy="1660635"/>
          </a:xfrm>
          <a:prstGeom prst="rect">
            <a:avLst/>
          </a:prstGeom>
        </p:spPr>
      </p:pic>
      <p:sp>
        <p:nvSpPr>
          <p:cNvPr id="10" name="TextBox 9"/>
          <p:cNvSpPr txBox="1"/>
          <p:nvPr/>
        </p:nvSpPr>
        <p:spPr>
          <a:xfrm>
            <a:off x="2851478" y="6198440"/>
            <a:ext cx="1994032" cy="369332"/>
          </a:xfrm>
          <a:prstGeom prst="rect">
            <a:avLst/>
          </a:prstGeom>
          <a:noFill/>
        </p:spPr>
        <p:txBody>
          <a:bodyPr wrap="square" rtlCol="0">
            <a:spAutoFit/>
          </a:bodyPr>
          <a:lstStyle/>
          <a:p>
            <a:r>
              <a:rPr lang="en-US" dirty="0" smtClean="0"/>
              <a:t>Polynomial model</a:t>
            </a:r>
            <a:endParaRPr lang="en-US" dirty="0"/>
          </a:p>
        </p:txBody>
      </p:sp>
      <p:pic>
        <p:nvPicPr>
          <p:cNvPr id="11" name="Picture 10"/>
          <p:cNvPicPr>
            <a:picLocks noChangeAspect="1"/>
          </p:cNvPicPr>
          <p:nvPr/>
        </p:nvPicPr>
        <p:blipFill>
          <a:blip r:embed="rId5"/>
          <a:stretch>
            <a:fillRect/>
          </a:stretch>
        </p:blipFill>
        <p:spPr>
          <a:xfrm>
            <a:off x="5107708" y="4441163"/>
            <a:ext cx="1607494" cy="1660635"/>
          </a:xfrm>
          <a:prstGeom prst="rect">
            <a:avLst/>
          </a:prstGeom>
        </p:spPr>
      </p:pic>
      <p:sp>
        <p:nvSpPr>
          <p:cNvPr id="12" name="TextBox 11"/>
          <p:cNvSpPr txBox="1"/>
          <p:nvPr/>
        </p:nvSpPr>
        <p:spPr>
          <a:xfrm>
            <a:off x="4984106" y="6101798"/>
            <a:ext cx="1945938" cy="646331"/>
          </a:xfrm>
          <a:prstGeom prst="rect">
            <a:avLst/>
          </a:prstGeom>
          <a:noFill/>
        </p:spPr>
        <p:txBody>
          <a:bodyPr wrap="square" rtlCol="0">
            <a:spAutoFit/>
          </a:bodyPr>
          <a:lstStyle/>
          <a:p>
            <a:pPr algn="ctr"/>
            <a:r>
              <a:rPr lang="en-US" dirty="0" smtClean="0"/>
              <a:t>Short-</a:t>
            </a:r>
            <a:r>
              <a:rPr lang="en-US" dirty="0" err="1" smtClean="0"/>
              <a:t>lengthscale</a:t>
            </a:r>
            <a:r>
              <a:rPr lang="en-US" dirty="0" smtClean="0"/>
              <a:t> GP</a:t>
            </a:r>
            <a:endParaRPr lang="en-US" dirty="0"/>
          </a:p>
        </p:txBody>
      </p:sp>
      <p:pic>
        <p:nvPicPr>
          <p:cNvPr id="13" name="Picture 12"/>
          <p:cNvPicPr>
            <a:picLocks noChangeAspect="1"/>
          </p:cNvPicPr>
          <p:nvPr/>
        </p:nvPicPr>
        <p:blipFill>
          <a:blip r:embed="rId6"/>
          <a:stretch>
            <a:fillRect/>
          </a:stretch>
        </p:blipFill>
        <p:spPr>
          <a:xfrm>
            <a:off x="7144791" y="4441163"/>
            <a:ext cx="1610953" cy="1664208"/>
          </a:xfrm>
          <a:prstGeom prst="rect">
            <a:avLst/>
          </a:prstGeom>
        </p:spPr>
      </p:pic>
      <p:sp>
        <p:nvSpPr>
          <p:cNvPr id="14" name="TextBox 13"/>
          <p:cNvSpPr txBox="1"/>
          <p:nvPr/>
        </p:nvSpPr>
        <p:spPr>
          <a:xfrm>
            <a:off x="6930044" y="6087415"/>
            <a:ext cx="2213956" cy="646331"/>
          </a:xfrm>
          <a:prstGeom prst="rect">
            <a:avLst/>
          </a:prstGeom>
          <a:noFill/>
        </p:spPr>
        <p:txBody>
          <a:bodyPr wrap="square" rtlCol="0">
            <a:spAutoFit/>
          </a:bodyPr>
          <a:lstStyle/>
          <a:p>
            <a:pPr algn="ctr"/>
            <a:r>
              <a:rPr lang="en-US" dirty="0" err="1" smtClean="0"/>
              <a:t>Semiparametric</a:t>
            </a:r>
            <a:r>
              <a:rPr lang="en-US" dirty="0" smtClean="0"/>
              <a:t> short-</a:t>
            </a:r>
            <a:r>
              <a:rPr lang="en-US" dirty="0" err="1" smtClean="0"/>
              <a:t>lengthscale</a:t>
            </a:r>
            <a:r>
              <a:rPr lang="en-US" dirty="0" smtClean="0"/>
              <a:t> GP</a:t>
            </a:r>
            <a:endParaRPr lang="en-US" dirty="0"/>
          </a:p>
        </p:txBody>
      </p:sp>
    </p:spTree>
    <p:extLst>
      <p:ext uri="{BB962C8B-B14F-4D97-AF65-F5344CB8AC3E}">
        <p14:creationId xmlns:p14="http://schemas.microsoft.com/office/powerpoint/2010/main" val="1392469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alphaModFix amt="10000"/>
          </a:blip>
          <a:stretch>
            <a:fillRect/>
          </a:stretch>
        </p:blipFill>
        <p:spPr>
          <a:xfrm>
            <a:off x="274320" y="996696"/>
            <a:ext cx="6496103" cy="5325998"/>
          </a:xfrm>
          <a:prstGeom prst="rect">
            <a:avLst/>
          </a:prstGeom>
        </p:spPr>
      </p:pic>
      <p:sp>
        <p:nvSpPr>
          <p:cNvPr id="5" name="TextBox 4"/>
          <p:cNvSpPr txBox="1"/>
          <p:nvPr/>
        </p:nvSpPr>
        <p:spPr>
          <a:xfrm>
            <a:off x="388101" y="180080"/>
            <a:ext cx="8088088" cy="461665"/>
          </a:xfrm>
          <a:prstGeom prst="rect">
            <a:avLst/>
          </a:prstGeom>
          <a:noFill/>
        </p:spPr>
        <p:txBody>
          <a:bodyPr wrap="square" rtlCol="0">
            <a:spAutoFit/>
          </a:bodyPr>
          <a:lstStyle/>
          <a:p>
            <a:r>
              <a:rPr lang="en-US" sz="2400" b="1" dirty="0" smtClean="0"/>
              <a:t>Extension: </a:t>
            </a:r>
            <a:r>
              <a:rPr lang="en-US" sz="2400" b="1" dirty="0" err="1"/>
              <a:t>S</a:t>
            </a:r>
            <a:r>
              <a:rPr lang="en-US" sz="2400" b="1" dirty="0" err="1" smtClean="0"/>
              <a:t>emiparametric</a:t>
            </a:r>
            <a:r>
              <a:rPr lang="en-US" sz="2400" b="1" dirty="0" smtClean="0"/>
              <a:t> Models (Real-world example)</a:t>
            </a:r>
            <a:endParaRPr lang="en-US" sz="2400" b="1" dirty="0"/>
          </a:p>
        </p:txBody>
      </p:sp>
      <p:pic>
        <p:nvPicPr>
          <p:cNvPr id="11" name="Picture 10"/>
          <p:cNvPicPr>
            <a:picLocks noChangeAspect="1"/>
          </p:cNvPicPr>
          <p:nvPr/>
        </p:nvPicPr>
        <p:blipFill>
          <a:blip r:embed="rId4"/>
          <a:stretch>
            <a:fillRect/>
          </a:stretch>
        </p:blipFill>
        <p:spPr>
          <a:xfrm>
            <a:off x="274958" y="995147"/>
            <a:ext cx="6496103" cy="5325998"/>
          </a:xfrm>
          <a:prstGeom prst="rect">
            <a:avLst/>
          </a:prstGeom>
        </p:spPr>
      </p:pic>
      <p:grpSp>
        <p:nvGrpSpPr>
          <p:cNvPr id="13" name="Group 12"/>
          <p:cNvGrpSpPr/>
          <p:nvPr/>
        </p:nvGrpSpPr>
        <p:grpSpPr>
          <a:xfrm>
            <a:off x="5202773" y="931791"/>
            <a:ext cx="3632344" cy="2561062"/>
            <a:chOff x="5202772" y="931789"/>
            <a:chExt cx="3839417" cy="3579897"/>
          </a:xfrm>
        </p:grpSpPr>
        <p:pic>
          <p:nvPicPr>
            <p:cNvPr id="6" name="Picture 5"/>
            <p:cNvPicPr>
              <a:picLocks noChangeAspect="1"/>
            </p:cNvPicPr>
            <p:nvPr/>
          </p:nvPicPr>
          <p:blipFill>
            <a:blip r:embed="rId5"/>
            <a:stretch>
              <a:fillRect/>
            </a:stretch>
          </p:blipFill>
          <p:spPr>
            <a:xfrm>
              <a:off x="5202772" y="931789"/>
              <a:ext cx="3839417" cy="2905955"/>
            </a:xfrm>
            <a:prstGeom prst="rect">
              <a:avLst/>
            </a:prstGeom>
          </p:spPr>
        </p:pic>
        <p:sp>
          <p:nvSpPr>
            <p:cNvPr id="12" name="TextBox 11"/>
            <p:cNvSpPr txBox="1"/>
            <p:nvPr/>
          </p:nvSpPr>
          <p:spPr>
            <a:xfrm>
              <a:off x="5825655" y="3865355"/>
              <a:ext cx="2912828" cy="646331"/>
            </a:xfrm>
            <a:prstGeom prst="rect">
              <a:avLst/>
            </a:prstGeom>
            <a:solidFill>
              <a:schemeClr val="bg1">
                <a:alpha val="78000"/>
              </a:schemeClr>
            </a:solidFill>
          </p:spPr>
          <p:txBody>
            <a:bodyPr wrap="square" rtlCol="0">
              <a:spAutoFit/>
            </a:bodyPr>
            <a:lstStyle/>
            <a:p>
              <a:r>
                <a:rPr lang="en-US" dirty="0" smtClean="0"/>
                <a:t>Event-station distances w/ fifth-order polynomial fit</a:t>
              </a:r>
              <a:endParaRPr lang="en-US" dirty="0"/>
            </a:p>
          </p:txBody>
        </p:sp>
      </p:grpSp>
      <p:graphicFrame>
        <p:nvGraphicFramePr>
          <p:cNvPr id="14" name="Table 13"/>
          <p:cNvGraphicFramePr>
            <a:graphicFrameLocks noGrp="1"/>
          </p:cNvGraphicFramePr>
          <p:nvPr>
            <p:extLst>
              <p:ext uri="{D42A27DB-BD31-4B8C-83A1-F6EECF244321}">
                <p14:modId xmlns:p14="http://schemas.microsoft.com/office/powerpoint/2010/main" val="2046942831"/>
              </p:ext>
            </p:extLst>
          </p:nvPr>
        </p:nvGraphicFramePr>
        <p:xfrm>
          <a:off x="388101" y="3688400"/>
          <a:ext cx="8201868" cy="3064905"/>
        </p:xfrm>
        <a:graphic>
          <a:graphicData uri="http://schemas.openxmlformats.org/drawingml/2006/table">
            <a:tbl>
              <a:tblPr firstRow="1" bandRow="1">
                <a:tableStyleId>{5C22544A-7EE6-4342-B048-85BDC9FD1C3A}</a:tableStyleId>
              </a:tblPr>
              <a:tblGrid>
                <a:gridCol w="2257873"/>
                <a:gridCol w="1843061"/>
                <a:gridCol w="2050467"/>
                <a:gridCol w="2050467"/>
              </a:tblGrid>
              <a:tr h="751121">
                <a:tc>
                  <a:txBody>
                    <a:bodyPr/>
                    <a:lstStyle/>
                    <a:p>
                      <a:r>
                        <a:rPr lang="en-US" b="1" dirty="0" smtClean="0"/>
                        <a:t>Model</a:t>
                      </a:r>
                      <a:endParaRPr lang="en-US" b="1" dirty="0"/>
                    </a:p>
                  </a:txBody>
                  <a:tcPr/>
                </a:tc>
                <a:tc>
                  <a:txBody>
                    <a:bodyPr/>
                    <a:lstStyle/>
                    <a:p>
                      <a:r>
                        <a:rPr lang="en-US" b="1" dirty="0" smtClean="0"/>
                        <a:t>Cross-Validation Mean Error</a:t>
                      </a:r>
                      <a:endParaRPr lang="en-US" b="1" dirty="0"/>
                    </a:p>
                  </a:txBody>
                  <a:tcPr/>
                </a:tc>
                <a:tc>
                  <a:txBody>
                    <a:bodyPr/>
                    <a:lstStyle/>
                    <a:p>
                      <a:r>
                        <a:rPr lang="en-US" b="1" dirty="0" smtClean="0"/>
                        <a:t>Sparse Variance Calculation </a:t>
                      </a:r>
                    </a:p>
                    <a:p>
                      <a:r>
                        <a:rPr lang="en-US" b="1" dirty="0" smtClean="0"/>
                        <a:t>(</a:t>
                      </a:r>
                      <a:r>
                        <a:rPr lang="en-US" b="1" dirty="0" err="1" smtClean="0"/>
                        <a:t>ms</a:t>
                      </a:r>
                      <a:r>
                        <a:rPr lang="en-US" b="1" dirty="0" smtClean="0"/>
                        <a:t>, mean ±</a:t>
                      </a:r>
                      <a:r>
                        <a:rPr lang="en-US" b="1" baseline="0" dirty="0" smtClean="0"/>
                        <a:t> </a:t>
                      </a:r>
                      <a:r>
                        <a:rPr lang="en-US" b="1" baseline="0" dirty="0" err="1" smtClean="0"/>
                        <a:t>std</a:t>
                      </a:r>
                      <a:r>
                        <a:rPr lang="en-US" b="1" dirty="0" smtClean="0"/>
                        <a:t>)</a:t>
                      </a:r>
                      <a:endParaRPr lang="en-US" b="1" dirty="0"/>
                    </a:p>
                  </a:txBody>
                  <a:tcPr/>
                </a:tc>
                <a:tc>
                  <a:txBody>
                    <a:bodyPr/>
                    <a:lstStyle/>
                    <a:p>
                      <a:r>
                        <a:rPr lang="en-US" b="1" dirty="0" smtClean="0"/>
                        <a:t>Product Tree </a:t>
                      </a:r>
                    </a:p>
                    <a:p>
                      <a:r>
                        <a:rPr lang="en-US" b="1" dirty="0" smtClean="0"/>
                        <a:t>(</a:t>
                      </a:r>
                      <a:r>
                        <a:rPr lang="en-US" b="1" dirty="0" err="1" smtClean="0"/>
                        <a:t>ms</a:t>
                      </a:r>
                      <a:r>
                        <a:rPr lang="en-US" b="1" dirty="0" smtClean="0"/>
                        <a:t>, mean ±</a:t>
                      </a:r>
                      <a:r>
                        <a:rPr lang="en-US" b="1" baseline="0" dirty="0" smtClean="0"/>
                        <a:t> </a:t>
                      </a:r>
                      <a:r>
                        <a:rPr lang="en-US" b="1" baseline="0" dirty="0" err="1" smtClean="0"/>
                        <a:t>std</a:t>
                      </a:r>
                      <a:r>
                        <a:rPr lang="en-US" b="1" dirty="0" smtClean="0"/>
                        <a:t>)</a:t>
                      </a:r>
                      <a:endParaRPr lang="en-US" b="1" dirty="0"/>
                    </a:p>
                  </a:txBody>
                  <a:tcPr/>
                </a:tc>
              </a:tr>
              <a:tr h="435173">
                <a:tc>
                  <a:txBody>
                    <a:bodyPr/>
                    <a:lstStyle/>
                    <a:p>
                      <a:r>
                        <a:rPr lang="en-US" b="1" dirty="0" smtClean="0"/>
                        <a:t>Parametric (5</a:t>
                      </a:r>
                      <a:r>
                        <a:rPr lang="en-US" b="1" baseline="30000" dirty="0" smtClean="0"/>
                        <a:t>th</a:t>
                      </a:r>
                      <a:r>
                        <a:rPr lang="en-US" b="1" dirty="0" smtClean="0"/>
                        <a:t>-order polynomial)</a:t>
                      </a:r>
                      <a:endParaRPr lang="en-US"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0.78 </a:t>
                      </a: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0.050 </a:t>
                      </a:r>
                      <a:endParaRPr lang="en-US" dirty="0" smtClean="0"/>
                    </a:p>
                    <a:p>
                      <a:endParaRPr lang="en-US" b="1" dirty="0"/>
                    </a:p>
                  </a:txBody>
                  <a:tcPr/>
                </a:tc>
                <a:tc>
                  <a:txBody>
                    <a:bodyPr/>
                    <a:lstStyle/>
                    <a:p>
                      <a:r>
                        <a:rPr lang="en-US" b="0" dirty="0" smtClean="0"/>
                        <a:t>n/a</a:t>
                      </a:r>
                      <a:endParaRPr lang="en-US" b="0" dirty="0"/>
                    </a:p>
                  </a:txBody>
                  <a:tcPr/>
                </a:tc>
              </a:tr>
              <a:tr h="435173">
                <a:tc>
                  <a:txBody>
                    <a:bodyPr/>
                    <a:lstStyle/>
                    <a:p>
                      <a:r>
                        <a:rPr lang="en-US" b="1" dirty="0" smtClean="0"/>
                        <a:t>GP</a:t>
                      </a:r>
                      <a:r>
                        <a:rPr lang="en-US" b="1" baseline="0" dirty="0" smtClean="0"/>
                        <a:t> (10km)</a:t>
                      </a:r>
                      <a:endParaRPr lang="en-US"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0.67 </a:t>
                      </a: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0.722 ± 0.032 </a:t>
                      </a: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0.216 ± 0.224 </a:t>
                      </a:r>
                      <a:endParaRPr lang="en-US" dirty="0" smtClean="0"/>
                    </a:p>
                  </a:txBody>
                  <a:tcPr/>
                </a:tc>
              </a:tr>
              <a:tr h="435173">
                <a:tc>
                  <a:txBody>
                    <a:bodyPr/>
                    <a:lstStyle/>
                    <a:p>
                      <a:r>
                        <a:rPr lang="en-US" b="1" dirty="0" smtClean="0"/>
                        <a:t>GP (50km)</a:t>
                      </a:r>
                      <a:endParaRPr lang="en-US"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0.61</a:t>
                      </a: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1.399 ± 0.661 </a:t>
                      </a: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1.168 ± 1.242 </a:t>
                      </a:r>
                      <a:endParaRPr lang="en-US" dirty="0" smtClean="0"/>
                    </a:p>
                  </a:txBody>
                  <a:tcPr/>
                </a:tc>
              </a:tr>
              <a:tr h="43517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err="1" smtClean="0"/>
                        <a:t>Semiparametric</a:t>
                      </a:r>
                      <a:r>
                        <a:rPr lang="en-US" b="1" baseline="0" dirty="0" smtClean="0"/>
                        <a:t> </a:t>
                      </a:r>
                      <a:r>
                        <a:rPr lang="en-US" b="1" dirty="0" smtClean="0"/>
                        <a:t>GP (10km)</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0.62</a:t>
                      </a: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0.795 ± 0.033 </a:t>
                      </a:r>
                      <a:endParaRPr lang="en-US" dirty="0" smtClean="0"/>
                    </a:p>
                    <a:p>
                      <a:endParaRPr lang="en-US"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0.413 ± 0.307 </a:t>
                      </a:r>
                      <a:endParaRPr lang="en-US" dirty="0" smtClean="0"/>
                    </a:p>
                    <a:p>
                      <a:endParaRPr lang="en-US" b="1" dirty="0"/>
                    </a:p>
                  </a:txBody>
                  <a:tcPr/>
                </a:tc>
              </a:tr>
            </a:tbl>
          </a:graphicData>
        </a:graphic>
      </p:graphicFrame>
    </p:spTree>
    <p:custDataLst>
      <p:tags r:id="rId1"/>
    </p:custDataLst>
    <p:extLst>
      <p:ext uri="{BB962C8B-B14F-4D97-AF65-F5344CB8AC3E}">
        <p14:creationId xmlns:p14="http://schemas.microsoft.com/office/powerpoint/2010/main" val="1451052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4">
            <a:alphaModFix amt="10000"/>
          </a:blip>
          <a:stretch>
            <a:fillRect/>
          </a:stretch>
        </p:blipFill>
        <p:spPr>
          <a:xfrm>
            <a:off x="274959" y="995147"/>
            <a:ext cx="6496103" cy="5325998"/>
          </a:xfrm>
          <a:prstGeom prst="rect">
            <a:avLst/>
          </a:prstGeom>
        </p:spPr>
      </p:pic>
      <p:sp>
        <p:nvSpPr>
          <p:cNvPr id="5" name="TextBox 4"/>
          <p:cNvSpPr txBox="1"/>
          <p:nvPr/>
        </p:nvSpPr>
        <p:spPr>
          <a:xfrm>
            <a:off x="274958" y="205317"/>
            <a:ext cx="8869042" cy="461665"/>
          </a:xfrm>
          <a:prstGeom prst="rect">
            <a:avLst/>
          </a:prstGeom>
          <a:noFill/>
        </p:spPr>
        <p:txBody>
          <a:bodyPr wrap="square" rtlCol="0">
            <a:spAutoFit/>
          </a:bodyPr>
          <a:lstStyle/>
          <a:p>
            <a:r>
              <a:rPr lang="en-US" sz="2400" b="1" dirty="0" smtClean="0"/>
              <a:t>Suppose you have some spatial data (points w/ associated values):</a:t>
            </a:r>
            <a:endParaRPr lang="en-US" sz="2400" b="1" dirty="0"/>
          </a:p>
        </p:txBody>
      </p:sp>
      <p:grpSp>
        <p:nvGrpSpPr>
          <p:cNvPr id="18" name="Group 17"/>
          <p:cNvGrpSpPr/>
          <p:nvPr/>
        </p:nvGrpSpPr>
        <p:grpSpPr>
          <a:xfrm>
            <a:off x="274958" y="995147"/>
            <a:ext cx="7829764" cy="5695330"/>
            <a:chOff x="274958" y="995147"/>
            <a:chExt cx="7829764" cy="5695330"/>
          </a:xfrm>
        </p:grpSpPr>
        <p:pic>
          <p:nvPicPr>
            <p:cNvPr id="10" name="Picture 9"/>
            <p:cNvPicPr>
              <a:picLocks noChangeAspect="1"/>
            </p:cNvPicPr>
            <p:nvPr/>
          </p:nvPicPr>
          <p:blipFill>
            <a:blip r:embed="rId4"/>
            <a:stretch>
              <a:fillRect/>
            </a:stretch>
          </p:blipFill>
          <p:spPr>
            <a:xfrm>
              <a:off x="274958" y="995147"/>
              <a:ext cx="6496103" cy="5325998"/>
            </a:xfrm>
            <a:prstGeom prst="rect">
              <a:avLst/>
            </a:prstGeom>
          </p:spPr>
        </p:pic>
        <p:sp>
          <p:nvSpPr>
            <p:cNvPr id="11" name="TextBox 10"/>
            <p:cNvSpPr txBox="1"/>
            <p:nvPr/>
          </p:nvSpPr>
          <p:spPr>
            <a:xfrm>
              <a:off x="2815050" y="4715202"/>
              <a:ext cx="1780682" cy="461665"/>
            </a:xfrm>
            <a:prstGeom prst="rect">
              <a:avLst/>
            </a:prstGeom>
            <a:noFill/>
          </p:spPr>
          <p:txBody>
            <a:bodyPr wrap="square" rtlCol="0">
              <a:spAutoFit/>
            </a:bodyPr>
            <a:lstStyle/>
            <a:p>
              <a:r>
                <a:rPr lang="en-US" sz="1200" b="1" dirty="0" smtClean="0"/>
                <a:t>Fitzwater Crossing </a:t>
              </a:r>
            </a:p>
            <a:p>
              <a:r>
                <a:rPr lang="en-US" sz="1200" b="1" dirty="0" smtClean="0"/>
                <a:t>seismic station</a:t>
              </a:r>
              <a:endParaRPr lang="en-US" sz="1200" b="1" dirty="0"/>
            </a:p>
          </p:txBody>
        </p:sp>
        <p:sp>
          <p:nvSpPr>
            <p:cNvPr id="12" name="TextBox 11"/>
            <p:cNvSpPr txBox="1"/>
            <p:nvPr/>
          </p:nvSpPr>
          <p:spPr>
            <a:xfrm>
              <a:off x="471357" y="6321145"/>
              <a:ext cx="7633365" cy="369332"/>
            </a:xfrm>
            <a:prstGeom prst="rect">
              <a:avLst/>
            </a:prstGeom>
            <a:noFill/>
          </p:spPr>
          <p:txBody>
            <a:bodyPr wrap="square" rtlCol="0">
              <a:spAutoFit/>
            </a:bodyPr>
            <a:lstStyle/>
            <a:p>
              <a:r>
                <a:rPr lang="en-US" dirty="0" smtClean="0"/>
                <a:t>Measured seismic P wave log-amplitudes (normalized for source magnitude) </a:t>
              </a:r>
              <a:endParaRPr lang="en-US" dirty="0"/>
            </a:p>
          </p:txBody>
        </p:sp>
      </p:grpSp>
      <p:grpSp>
        <p:nvGrpSpPr>
          <p:cNvPr id="22" name="Group 21"/>
          <p:cNvGrpSpPr/>
          <p:nvPr/>
        </p:nvGrpSpPr>
        <p:grpSpPr>
          <a:xfrm>
            <a:off x="3076914" y="1806977"/>
            <a:ext cx="5538445" cy="1440343"/>
            <a:chOff x="3076914" y="1806977"/>
            <a:chExt cx="5538445" cy="1440343"/>
          </a:xfrm>
        </p:grpSpPr>
        <p:cxnSp>
          <p:nvCxnSpPr>
            <p:cNvPr id="14" name="Straight Connector 13"/>
            <p:cNvCxnSpPr/>
            <p:nvPr/>
          </p:nvCxnSpPr>
          <p:spPr>
            <a:xfrm flipV="1">
              <a:off x="3076914" y="2081951"/>
              <a:ext cx="1872335" cy="1165369"/>
            </a:xfrm>
            <a:prstGeom prst="line">
              <a:avLst/>
            </a:prstGeom>
            <a:ln>
              <a:solidFill>
                <a:schemeClr val="tx1"/>
              </a:solidFill>
              <a:headEnd type="stealth" w="lg" len="lg"/>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053994" y="1806977"/>
              <a:ext cx="3561365" cy="646331"/>
            </a:xfrm>
            <a:prstGeom prst="rect">
              <a:avLst/>
            </a:prstGeom>
            <a:noFill/>
          </p:spPr>
          <p:txBody>
            <a:bodyPr wrap="square" rtlCol="0">
              <a:spAutoFit/>
            </a:bodyPr>
            <a:lstStyle/>
            <a:p>
              <a:r>
                <a:rPr lang="en-US" dirty="0"/>
                <a:t>x</a:t>
              </a:r>
              <a:r>
                <a:rPr lang="en-US" dirty="0" smtClean="0"/>
                <a:t> = (7.1° N, 127.6° E, depth=2.1km)</a:t>
              </a:r>
            </a:p>
            <a:p>
              <a:r>
                <a:rPr lang="en-US" dirty="0" smtClean="0"/>
                <a:t>y = 2.34</a:t>
              </a:r>
              <a:endParaRPr lang="en-US" dirty="0"/>
            </a:p>
          </p:txBody>
        </p:sp>
      </p:grpSp>
      <p:grpSp>
        <p:nvGrpSpPr>
          <p:cNvPr id="23" name="Group 22"/>
          <p:cNvGrpSpPr/>
          <p:nvPr/>
        </p:nvGrpSpPr>
        <p:grpSpPr>
          <a:xfrm>
            <a:off x="5983616" y="4392036"/>
            <a:ext cx="4163654" cy="923330"/>
            <a:chOff x="5983616" y="4392036"/>
            <a:chExt cx="4163654" cy="923330"/>
          </a:xfrm>
        </p:grpSpPr>
        <p:cxnSp>
          <p:nvCxnSpPr>
            <p:cNvPr id="16" name="Straight Connector 15"/>
            <p:cNvCxnSpPr/>
            <p:nvPr/>
          </p:nvCxnSpPr>
          <p:spPr>
            <a:xfrm flipV="1">
              <a:off x="5983616" y="4870980"/>
              <a:ext cx="787445" cy="405916"/>
            </a:xfrm>
            <a:prstGeom prst="line">
              <a:avLst/>
            </a:prstGeom>
            <a:ln>
              <a:solidFill>
                <a:schemeClr val="tx1"/>
              </a:solidFill>
              <a:headEnd type="stealth" w="lg" len="lg"/>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771062" y="4392036"/>
              <a:ext cx="3376208" cy="923330"/>
            </a:xfrm>
            <a:prstGeom prst="rect">
              <a:avLst/>
            </a:prstGeom>
            <a:noFill/>
          </p:spPr>
          <p:txBody>
            <a:bodyPr wrap="square" rtlCol="0">
              <a:spAutoFit/>
            </a:bodyPr>
            <a:lstStyle/>
            <a:p>
              <a:r>
                <a:rPr lang="en-US" dirty="0"/>
                <a:t>x</a:t>
              </a:r>
              <a:r>
                <a:rPr lang="en-US" dirty="0" smtClean="0"/>
                <a:t> = (29.8° S, 177.3° W, </a:t>
              </a:r>
            </a:p>
            <a:p>
              <a:r>
                <a:rPr lang="en-US" dirty="0"/>
                <a:t> </a:t>
              </a:r>
              <a:r>
                <a:rPr lang="en-US" dirty="0" smtClean="0"/>
                <a:t>       depth=0.2km)</a:t>
              </a:r>
            </a:p>
            <a:p>
              <a:r>
                <a:rPr lang="en-US" dirty="0" smtClean="0"/>
                <a:t>y = 0.23</a:t>
              </a:r>
              <a:endParaRPr lang="en-US" dirty="0"/>
            </a:p>
          </p:txBody>
        </p:sp>
      </p:grpSp>
      <p:grpSp>
        <p:nvGrpSpPr>
          <p:cNvPr id="7" name="Group 6"/>
          <p:cNvGrpSpPr/>
          <p:nvPr/>
        </p:nvGrpSpPr>
        <p:grpSpPr>
          <a:xfrm>
            <a:off x="4198237" y="2600989"/>
            <a:ext cx="5346744" cy="1261751"/>
            <a:chOff x="4198237" y="2600989"/>
            <a:chExt cx="5346744" cy="1261751"/>
          </a:xfrm>
        </p:grpSpPr>
        <p:sp>
          <p:nvSpPr>
            <p:cNvPr id="2" name="TextBox 1"/>
            <p:cNvSpPr txBox="1"/>
            <p:nvPr/>
          </p:nvSpPr>
          <p:spPr>
            <a:xfrm>
              <a:off x="4198237" y="2600989"/>
              <a:ext cx="5145649" cy="461665"/>
            </a:xfrm>
            <a:prstGeom prst="rect">
              <a:avLst/>
            </a:prstGeom>
            <a:noFill/>
          </p:spPr>
          <p:txBody>
            <a:bodyPr wrap="square" rtlCol="0">
              <a:spAutoFit/>
            </a:bodyPr>
            <a:lstStyle/>
            <a:p>
              <a:r>
                <a:rPr lang="en-US" sz="2400" b="1" dirty="0" smtClean="0">
                  <a:solidFill>
                    <a:srgbClr val="660066"/>
                  </a:solidFill>
                </a:rPr>
                <a:t>Want to predict values at new points</a:t>
              </a:r>
              <a:endParaRPr lang="en-US" sz="2400" b="1" dirty="0">
                <a:solidFill>
                  <a:srgbClr val="660066"/>
                </a:solidFill>
              </a:endParaRPr>
            </a:p>
          </p:txBody>
        </p:sp>
        <p:cxnSp>
          <p:nvCxnSpPr>
            <p:cNvPr id="4" name="Straight Connector 3"/>
            <p:cNvCxnSpPr/>
            <p:nvPr/>
          </p:nvCxnSpPr>
          <p:spPr>
            <a:xfrm flipV="1">
              <a:off x="4198237" y="3247320"/>
              <a:ext cx="1785379" cy="615420"/>
            </a:xfrm>
            <a:prstGeom prst="line">
              <a:avLst/>
            </a:prstGeom>
            <a:ln>
              <a:solidFill>
                <a:schemeClr val="tx1"/>
              </a:solidFill>
              <a:headEnd type="stealth" w="lg" len="lg"/>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983616" y="3062654"/>
              <a:ext cx="3561365" cy="646331"/>
            </a:xfrm>
            <a:prstGeom prst="rect">
              <a:avLst/>
            </a:prstGeom>
            <a:noFill/>
          </p:spPr>
          <p:txBody>
            <a:bodyPr wrap="square" rtlCol="0">
              <a:spAutoFit/>
            </a:bodyPr>
            <a:lstStyle/>
            <a:p>
              <a:r>
                <a:rPr lang="en-US" dirty="0"/>
                <a:t>x</a:t>
              </a:r>
              <a:r>
                <a:rPr lang="en-US" dirty="0" smtClean="0"/>
                <a:t> = (</a:t>
              </a:r>
              <a:r>
                <a:rPr lang="en-US" dirty="0"/>
                <a:t>3</a:t>
              </a:r>
              <a:r>
                <a:rPr lang="en-US" dirty="0" smtClean="0"/>
                <a:t>° </a:t>
              </a:r>
              <a:r>
                <a:rPr lang="en-US" dirty="0"/>
                <a:t>S</a:t>
              </a:r>
              <a:r>
                <a:rPr lang="en-US" dirty="0" smtClean="0"/>
                <a:t>, 148.9° E, depth=30km)</a:t>
              </a:r>
            </a:p>
            <a:p>
              <a:r>
                <a:rPr lang="en-US" dirty="0" smtClean="0"/>
                <a:t>y = </a:t>
              </a:r>
              <a:r>
                <a:rPr lang="en-US" b="1" dirty="0" smtClean="0"/>
                <a:t>???</a:t>
              </a:r>
              <a:endParaRPr lang="en-US" b="1" dirty="0"/>
            </a:p>
          </p:txBody>
        </p:sp>
      </p:grpSp>
      <p:sp>
        <p:nvSpPr>
          <p:cNvPr id="21" name="TextBox 20"/>
          <p:cNvSpPr txBox="1"/>
          <p:nvPr/>
        </p:nvSpPr>
        <p:spPr>
          <a:xfrm>
            <a:off x="5258791" y="3564413"/>
            <a:ext cx="4085094" cy="461665"/>
          </a:xfrm>
          <a:prstGeom prst="rect">
            <a:avLst/>
          </a:prstGeom>
          <a:noFill/>
        </p:spPr>
        <p:txBody>
          <a:bodyPr wrap="square" rtlCol="0">
            <a:spAutoFit/>
          </a:bodyPr>
          <a:lstStyle/>
          <a:p>
            <a:r>
              <a:rPr lang="en-US" sz="2400" dirty="0" smtClean="0">
                <a:solidFill>
                  <a:srgbClr val="FF0000"/>
                </a:solidFill>
              </a:rPr>
              <a:t>One approach: </a:t>
            </a:r>
          </a:p>
        </p:txBody>
      </p:sp>
      <p:sp>
        <p:nvSpPr>
          <p:cNvPr id="3" name="TextBox 2"/>
          <p:cNvSpPr txBox="1"/>
          <p:nvPr/>
        </p:nvSpPr>
        <p:spPr>
          <a:xfrm>
            <a:off x="5271885" y="3930371"/>
            <a:ext cx="4072001" cy="461665"/>
          </a:xfrm>
          <a:prstGeom prst="rect">
            <a:avLst/>
          </a:prstGeom>
          <a:noFill/>
        </p:spPr>
        <p:txBody>
          <a:bodyPr wrap="square" rtlCol="0">
            <a:spAutoFit/>
          </a:bodyPr>
          <a:lstStyle/>
          <a:p>
            <a:r>
              <a:rPr lang="en-US" sz="2400" b="1" dirty="0">
                <a:solidFill>
                  <a:srgbClr val="FF0000"/>
                </a:solidFill>
              </a:rPr>
              <a:t>Gaussian Process Regression</a:t>
            </a:r>
          </a:p>
        </p:txBody>
      </p:sp>
    </p:spTree>
    <p:custDataLst>
      <p:tags r:id="rId1"/>
    </p:custDataLst>
    <p:extLst>
      <p:ext uri="{BB962C8B-B14F-4D97-AF65-F5344CB8AC3E}">
        <p14:creationId xmlns:p14="http://schemas.microsoft.com/office/powerpoint/2010/main" val="3519458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nodeType="clickEffect">
                                  <p:stCondLst>
                                    <p:cond delay="0"/>
                                  </p:stCondLst>
                                  <p:childTnLst>
                                    <p:animEffect transition="out" filter="dissolv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par>
                                <p:cTn id="26" presetID="9" presetClass="exit" presetSubtype="0" fill="hold" nodeType="withEffect">
                                  <p:stCondLst>
                                    <p:cond delay="0"/>
                                  </p:stCondLst>
                                  <p:childTnLst>
                                    <p:animEffect transition="out" filter="dissolv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par>
                                <p:cTn id="29" presetID="9" presetClass="exit" presetSubtype="0" fill="hold" nodeType="withEffect">
                                  <p:stCondLst>
                                    <p:cond delay="0"/>
                                  </p:stCondLst>
                                  <p:childTnLst>
                                    <p:animEffect transition="out" filter="dissolv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500"/>
                                        <p:tgtEl>
                                          <p:spTgt spid="23"/>
                                        </p:tgtEl>
                                      </p:cBhvr>
                                    </p:animEffect>
                                    <p:set>
                                      <p:cBhvr>
                                        <p:cTn id="34" dur="1" fill="hold">
                                          <p:stCondLst>
                                            <p:cond delay="499"/>
                                          </p:stCondLst>
                                        </p:cTn>
                                        <p:tgtEl>
                                          <p:spTgt spid="23"/>
                                        </p:tgtEl>
                                        <p:attrNameLst>
                                          <p:attrName>style.visibility</p:attrName>
                                        </p:attrNameLst>
                                      </p:cBhvr>
                                      <p:to>
                                        <p:strVal val="hidden"/>
                                      </p:to>
                                    </p:set>
                                  </p:childTnLst>
                                </p:cTn>
                              </p:par>
                              <p:par>
                                <p:cTn id="35" presetID="9" presetClass="exit" presetSubtype="0" fill="hold" grpId="0" nodeType="withEffect">
                                  <p:stCondLst>
                                    <p:cond delay="0"/>
                                  </p:stCondLst>
                                  <p:childTnLst>
                                    <p:animEffect transition="out" filter="dissolv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9" presetClass="exit" presetSubtype="0" fill="hold" grpId="1" nodeType="withEffect">
                                  <p:stCondLst>
                                    <p:cond delay="0"/>
                                  </p:stCondLst>
                                  <p:childTnLst>
                                    <p:animEffect transition="out" filter="dissolv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0" presetClass="path" presetSubtype="0" accel="50000" decel="50000" fill="hold" grpId="1" nodeType="withEffect">
                                  <p:stCondLst>
                                    <p:cond delay="0"/>
                                  </p:stCondLst>
                                  <p:childTnLst>
                                    <p:animMotion origin="layout" path="M 1.62411E-6 -2.20731E-6 L -0.53014 -0.54165 " pathEditMode="relative" rAng="0" ptsTypes="AA">
                                      <p:cBhvr>
                                        <p:cTn id="42" dur="1000" fill="hold"/>
                                        <p:tgtEl>
                                          <p:spTgt spid="3"/>
                                        </p:tgtEl>
                                        <p:attrNameLst>
                                          <p:attrName>ppt_x</p:attrName>
                                          <p:attrName>ppt_y</p:attrName>
                                        </p:attrNameLst>
                                      </p:cBhvr>
                                      <p:rCtr x="-26507" y="-270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1" grpId="1"/>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7">
            <a:alphaModFix amt="10000"/>
          </a:blip>
          <a:stretch>
            <a:fillRect/>
          </a:stretch>
        </p:blipFill>
        <p:spPr>
          <a:xfrm>
            <a:off x="274958" y="995147"/>
            <a:ext cx="6496103" cy="5325998"/>
          </a:xfrm>
          <a:prstGeom prst="rect">
            <a:avLst/>
          </a:prstGeom>
        </p:spPr>
      </p:pic>
      <p:sp>
        <p:nvSpPr>
          <p:cNvPr id="21" name="TextBox 20"/>
          <p:cNvSpPr txBox="1"/>
          <p:nvPr/>
        </p:nvSpPr>
        <p:spPr>
          <a:xfrm>
            <a:off x="388101" y="180080"/>
            <a:ext cx="6917934" cy="461665"/>
          </a:xfrm>
          <a:prstGeom prst="rect">
            <a:avLst/>
          </a:prstGeom>
          <a:noFill/>
        </p:spPr>
        <p:txBody>
          <a:bodyPr wrap="square" rtlCol="0">
            <a:spAutoFit/>
          </a:bodyPr>
          <a:lstStyle/>
          <a:p>
            <a:r>
              <a:rPr lang="en-US" sz="2400" b="1" dirty="0" smtClean="0">
                <a:solidFill>
                  <a:srgbClr val="FF0000"/>
                </a:solidFill>
              </a:rPr>
              <a:t>Gaussian Process Regression</a:t>
            </a:r>
            <a:endParaRPr lang="en-US" sz="2400" b="1" dirty="0">
              <a:solidFill>
                <a:srgbClr val="FF0000"/>
              </a:solidFill>
            </a:endParaRPr>
          </a:p>
        </p:txBody>
      </p:sp>
      <p:grpSp>
        <p:nvGrpSpPr>
          <p:cNvPr id="32" name="Group 31"/>
          <p:cNvGrpSpPr/>
          <p:nvPr/>
        </p:nvGrpSpPr>
        <p:grpSpPr>
          <a:xfrm>
            <a:off x="523730" y="1024170"/>
            <a:ext cx="4543359" cy="2705484"/>
            <a:chOff x="523730" y="1024170"/>
            <a:chExt cx="4543359" cy="2705484"/>
          </a:xfrm>
        </p:grpSpPr>
        <p:sp>
          <p:nvSpPr>
            <p:cNvPr id="6" name="TextBox 5"/>
            <p:cNvSpPr txBox="1"/>
            <p:nvPr/>
          </p:nvSpPr>
          <p:spPr>
            <a:xfrm>
              <a:off x="523730" y="1024170"/>
              <a:ext cx="4543359" cy="2031325"/>
            </a:xfrm>
            <a:prstGeom prst="rect">
              <a:avLst/>
            </a:prstGeom>
            <a:noFill/>
          </p:spPr>
          <p:txBody>
            <a:bodyPr wrap="square" rtlCol="0">
              <a:spAutoFit/>
            </a:bodyPr>
            <a:lstStyle/>
            <a:p>
              <a:r>
                <a:rPr lang="en-US" b="1" dirty="0" smtClean="0">
                  <a:solidFill>
                    <a:srgbClr val="800000"/>
                  </a:solidFill>
                </a:rPr>
                <a:t>Inputs:                   </a:t>
              </a:r>
            </a:p>
            <a:p>
              <a:r>
                <a:rPr lang="en-US" dirty="0" smtClean="0"/>
                <a:t>                  points </a:t>
              </a:r>
              <a:r>
                <a:rPr lang="en-US" b="1" dirty="0" smtClean="0"/>
                <a:t>X             </a:t>
              </a:r>
              <a:r>
                <a:rPr lang="en-US" dirty="0" smtClean="0"/>
                <a:t>(N x M)</a:t>
              </a:r>
            </a:p>
            <a:p>
              <a:r>
                <a:rPr lang="en-US" dirty="0" smtClean="0"/>
                <a:t>observed values </a:t>
              </a:r>
              <a:r>
                <a:rPr lang="en-US" b="1" dirty="0" smtClean="0"/>
                <a:t>y             </a:t>
              </a:r>
              <a:r>
                <a:rPr lang="en-US" dirty="0" smtClean="0"/>
                <a:t>(M x 1) </a:t>
              </a:r>
            </a:p>
            <a:p>
              <a:r>
                <a:rPr lang="en-US" dirty="0" smtClean="0"/>
                <a:t>  kernel function </a:t>
              </a:r>
              <a:r>
                <a:rPr lang="en-US" b="1" dirty="0" smtClean="0"/>
                <a:t>k</a:t>
              </a:r>
              <a:r>
                <a:rPr lang="en-US" dirty="0" smtClean="0"/>
                <a:t>(</a:t>
              </a:r>
              <a:r>
                <a:rPr lang="en-US" b="1" dirty="0" smtClean="0"/>
                <a:t>x</a:t>
              </a:r>
              <a:r>
                <a:rPr lang="en-US" dirty="0" smtClean="0"/>
                <a:t>,</a:t>
              </a:r>
              <a:r>
                <a:rPr lang="en-US" b="1" dirty="0" smtClean="0"/>
                <a:t> x’</a:t>
              </a:r>
              <a:r>
                <a:rPr lang="en-US" dirty="0" smtClean="0"/>
                <a:t>)</a:t>
              </a:r>
            </a:p>
            <a:p>
              <a:endParaRPr lang="en-US" dirty="0"/>
            </a:p>
            <a:p>
              <a:r>
                <a:rPr lang="en-US" dirty="0" smtClean="0"/>
                <a:t>The values</a:t>
              </a:r>
              <a:r>
                <a:rPr lang="en-US" i="1" dirty="0" smtClean="0"/>
                <a:t> </a:t>
              </a:r>
              <a:r>
                <a:rPr lang="en-US" b="1" dirty="0" smtClean="0"/>
                <a:t>y </a:t>
              </a:r>
              <a:r>
                <a:rPr lang="en-US" dirty="0" smtClean="0"/>
                <a:t>are assumed to be noisy observations of some unknown function f(</a:t>
              </a:r>
              <a:r>
                <a:rPr lang="en-US" b="1" dirty="0" smtClean="0"/>
                <a:t>X)</a:t>
              </a:r>
              <a:r>
                <a:rPr lang="en-US" dirty="0" smtClean="0"/>
                <a:t>: </a:t>
              </a:r>
              <a:r>
                <a:rPr lang="en-US" b="1" dirty="0" smtClean="0"/>
                <a:t> </a:t>
              </a:r>
              <a:r>
                <a:rPr lang="en-US" dirty="0" smtClean="0"/>
                <a:t>  </a:t>
              </a:r>
              <a:endParaRPr lang="en-US" dirty="0"/>
            </a:p>
          </p:txBody>
        </p:sp>
        <p:pic>
          <p:nvPicPr>
            <p:cNvPr id="15" name="Picture 14"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569" y="3056554"/>
              <a:ext cx="1498600" cy="673100"/>
            </a:xfrm>
            <a:prstGeom prst="rect">
              <a:avLst/>
            </a:prstGeom>
          </p:spPr>
        </p:pic>
      </p:grpSp>
      <p:grpSp>
        <p:nvGrpSpPr>
          <p:cNvPr id="44" name="Group 43"/>
          <p:cNvGrpSpPr/>
          <p:nvPr/>
        </p:nvGrpSpPr>
        <p:grpSpPr>
          <a:xfrm>
            <a:off x="523730" y="3852739"/>
            <a:ext cx="4260026" cy="2628781"/>
            <a:chOff x="523730" y="3852739"/>
            <a:chExt cx="4260026" cy="2628781"/>
          </a:xfrm>
        </p:grpSpPr>
        <p:grpSp>
          <p:nvGrpSpPr>
            <p:cNvPr id="45" name="Group 44"/>
            <p:cNvGrpSpPr/>
            <p:nvPr/>
          </p:nvGrpSpPr>
          <p:grpSpPr bwMode="auto">
            <a:xfrm>
              <a:off x="523730" y="3852739"/>
              <a:ext cx="4260026" cy="2628781"/>
              <a:chOff x="523730" y="3852739"/>
              <a:chExt cx="4260026" cy="2628781"/>
            </a:xfrm>
          </p:grpSpPr>
          <p:sp>
            <p:nvSpPr>
              <p:cNvPr id="47" name="TextBox 46"/>
              <p:cNvSpPr txBox="1"/>
              <p:nvPr/>
            </p:nvSpPr>
            <p:spPr bwMode="auto">
              <a:xfrm>
                <a:off x="523730" y="3852739"/>
                <a:ext cx="4260026" cy="646331"/>
              </a:xfrm>
              <a:prstGeom prst="rect">
                <a:avLst/>
              </a:prstGeom>
              <a:noFill/>
            </p:spPr>
            <p:txBody>
              <a:bodyPr wrap="square" rtlCol="0">
                <a:spAutoFit/>
              </a:bodyPr>
              <a:lstStyle/>
              <a:p>
                <a:r>
                  <a:rPr lang="en-US" b="1" dirty="0" smtClean="0">
                    <a:solidFill>
                      <a:srgbClr val="800000"/>
                    </a:solidFill>
                  </a:rPr>
                  <a:t>Outputs:  </a:t>
                </a:r>
                <a:r>
                  <a:rPr lang="en-US" dirty="0" smtClean="0"/>
                  <a:t>Gaussian posterior over f(</a:t>
                </a:r>
                <a:r>
                  <a:rPr lang="en-US" b="1" dirty="0"/>
                  <a:t>x</a:t>
                </a:r>
                <a:r>
                  <a:rPr lang="en-US" b="1" dirty="0" smtClean="0"/>
                  <a:t>*</a:t>
                </a:r>
                <a:r>
                  <a:rPr lang="en-US" dirty="0" smtClean="0"/>
                  <a:t>) for a test point </a:t>
                </a:r>
                <a:r>
                  <a:rPr lang="en-US" b="1" dirty="0" smtClean="0"/>
                  <a:t>x*</a:t>
                </a:r>
                <a:r>
                  <a:rPr lang="en-US" dirty="0" smtClean="0"/>
                  <a:t>.</a:t>
                </a:r>
                <a:endParaRPr lang="en-US" b="1" dirty="0" smtClean="0"/>
              </a:p>
            </p:txBody>
          </p:sp>
          <p:pic>
            <p:nvPicPr>
              <p:cNvPr id="48" name="Picture 47" descr="TP_tmp.png"/>
              <p:cNvPicPr>
                <a:picLocks noChangeAspect="1"/>
              </p:cNvPicPr>
              <p:nvPr>
                <p:custDataLst>
                  <p:tags r:id="rId3"/>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93969" y="4503405"/>
                <a:ext cx="2819400" cy="1168400"/>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nvGrpSpPr>
              <p:cNvPr id="49" name="Group 48"/>
              <p:cNvGrpSpPr/>
              <p:nvPr/>
            </p:nvGrpSpPr>
            <p:grpSpPr bwMode="auto">
              <a:xfrm>
                <a:off x="612630" y="5699370"/>
                <a:ext cx="3670855" cy="782150"/>
                <a:chOff x="523730" y="5699370"/>
                <a:chExt cx="3670855" cy="782150"/>
              </a:xfrm>
            </p:grpSpPr>
            <p:sp>
              <p:nvSpPr>
                <p:cNvPr id="50" name="TextBox 49"/>
                <p:cNvSpPr txBox="1"/>
                <p:nvPr/>
              </p:nvSpPr>
              <p:spPr bwMode="auto">
                <a:xfrm>
                  <a:off x="523730" y="5699370"/>
                  <a:ext cx="1374792" cy="369332"/>
                </a:xfrm>
                <a:prstGeom prst="rect">
                  <a:avLst/>
                </a:prstGeom>
                <a:noFill/>
              </p:spPr>
              <p:txBody>
                <a:bodyPr wrap="square" rtlCol="0">
                  <a:spAutoFit/>
                </a:bodyPr>
                <a:lstStyle/>
                <a:p>
                  <a:r>
                    <a:rPr lang="en-US" dirty="0" smtClean="0"/>
                    <a:t>where</a:t>
                  </a:r>
                  <a:endParaRPr lang="en-US" dirty="0"/>
                </a:p>
              </p:txBody>
            </p:sp>
            <p:pic>
              <p:nvPicPr>
                <p:cNvPr id="51" name="Picture 50" descr="TP_tmp.png"/>
                <p:cNvPicPr>
                  <a:picLocks noChangeAspect="1"/>
                </p:cNvPicPr>
                <p:nvPr>
                  <p:custDataLst>
                    <p:tags r:id="rId4"/>
                  </p:custDataLst>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16385" y="6202120"/>
                  <a:ext cx="3378200" cy="279400"/>
                </a:xfrm>
                <a:prstGeom prst="rect">
                  <a:avLst/>
                </a:prstGeom>
                <a:noFill/>
                <a:ln/>
                <a:effectLst/>
                <a:extLst>
                  <a:ext uri="{909E8E84-426E-40dd-AFC4-6F175D3DCCD1}">
                    <a14:hiddenFill xmlns:a14="http://schemas.microsoft.com/office/drawing/2010/main">
                      <a:solidFill>
                        <a:srgbClr val="000000">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grpSp>
        <p:pic>
          <p:nvPicPr>
            <p:cNvPr id="46" name="Picture 45" descr="TP_tmp.png"/>
            <p:cNvPicPr>
              <a:picLocks noChangeAspect="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bwMode="auto">
            <a:xfrm>
              <a:off x="1393729" y="5748678"/>
              <a:ext cx="2286000" cy="304800"/>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pic>
        <p:nvPicPr>
          <p:cNvPr id="52" name="Picture 51"/>
          <p:cNvPicPr>
            <a:picLocks noChangeAspect="1"/>
          </p:cNvPicPr>
          <p:nvPr/>
        </p:nvPicPr>
        <p:blipFill>
          <a:blip r:embed="rId12"/>
          <a:stretch>
            <a:fillRect/>
          </a:stretch>
        </p:blipFill>
        <p:spPr>
          <a:xfrm>
            <a:off x="5429907" y="1238693"/>
            <a:ext cx="3224732" cy="2490961"/>
          </a:xfrm>
          <a:prstGeom prst="rect">
            <a:avLst/>
          </a:prstGeom>
        </p:spPr>
      </p:pic>
      <p:grpSp>
        <p:nvGrpSpPr>
          <p:cNvPr id="53" name="Group 52"/>
          <p:cNvGrpSpPr/>
          <p:nvPr/>
        </p:nvGrpSpPr>
        <p:grpSpPr>
          <a:xfrm>
            <a:off x="5491994" y="3852739"/>
            <a:ext cx="3254299" cy="2875001"/>
            <a:chOff x="5491994" y="3852739"/>
            <a:chExt cx="3254299" cy="2875001"/>
          </a:xfrm>
        </p:grpSpPr>
        <p:pic>
          <p:nvPicPr>
            <p:cNvPr id="54" name="Picture 53"/>
            <p:cNvPicPr>
              <a:picLocks noChangeAspect="1"/>
            </p:cNvPicPr>
            <p:nvPr/>
          </p:nvPicPr>
          <p:blipFill>
            <a:blip r:embed="rId13"/>
            <a:stretch>
              <a:fillRect/>
            </a:stretch>
          </p:blipFill>
          <p:spPr>
            <a:xfrm>
              <a:off x="5491994" y="3852739"/>
              <a:ext cx="3162645" cy="2468406"/>
            </a:xfrm>
            <a:prstGeom prst="rect">
              <a:avLst/>
            </a:prstGeom>
          </p:spPr>
        </p:pic>
        <p:sp>
          <p:nvSpPr>
            <p:cNvPr id="55" name="TextBox 54"/>
            <p:cNvSpPr txBox="1"/>
            <p:nvPr/>
          </p:nvSpPr>
          <p:spPr>
            <a:xfrm>
              <a:off x="5865777" y="6481519"/>
              <a:ext cx="2880516" cy="246221"/>
            </a:xfrm>
            <a:prstGeom prst="rect">
              <a:avLst/>
            </a:prstGeom>
            <a:noFill/>
          </p:spPr>
          <p:txBody>
            <a:bodyPr wrap="square" rtlCol="0">
              <a:spAutoFit/>
            </a:bodyPr>
            <a:lstStyle/>
            <a:p>
              <a:r>
                <a:rPr lang="en-US" sz="1000" dirty="0" smtClean="0"/>
                <a:t>(images from Rasmussen and Williams, 2006)</a:t>
              </a:r>
              <a:endParaRPr lang="en-US" sz="1000" dirty="0"/>
            </a:p>
          </p:txBody>
        </p:sp>
      </p:grpSp>
      <p:sp>
        <p:nvSpPr>
          <p:cNvPr id="56" name="TextBox 55"/>
          <p:cNvSpPr txBox="1"/>
          <p:nvPr/>
        </p:nvSpPr>
        <p:spPr>
          <a:xfrm>
            <a:off x="523730" y="641745"/>
            <a:ext cx="7489340" cy="369332"/>
          </a:xfrm>
          <a:prstGeom prst="rect">
            <a:avLst/>
          </a:prstGeom>
          <a:noFill/>
        </p:spPr>
        <p:txBody>
          <a:bodyPr wrap="square" rtlCol="0">
            <a:spAutoFit/>
          </a:bodyPr>
          <a:lstStyle/>
          <a:p>
            <a:r>
              <a:rPr lang="en-US" dirty="0"/>
              <a:t>a</a:t>
            </a:r>
            <a:r>
              <a:rPr lang="en-US" dirty="0" smtClean="0"/>
              <a:t>ka “</a:t>
            </a:r>
            <a:r>
              <a:rPr lang="en-US" dirty="0" err="1" smtClean="0"/>
              <a:t>kriging</a:t>
            </a:r>
            <a:r>
              <a:rPr lang="en-US" dirty="0" smtClean="0"/>
              <a:t>” aka “</a:t>
            </a:r>
            <a:r>
              <a:rPr lang="en-US" dirty="0" err="1" smtClean="0"/>
              <a:t>kernelized</a:t>
            </a:r>
            <a:r>
              <a:rPr lang="en-US" dirty="0" smtClean="0"/>
              <a:t> Bayesian linear regression”</a:t>
            </a:r>
            <a:endParaRPr lang="en-US" dirty="0"/>
          </a:p>
        </p:txBody>
      </p:sp>
    </p:spTree>
    <p:custDataLst>
      <p:tags r:id="rId1"/>
    </p:custDataLst>
    <p:extLst>
      <p:ext uri="{BB962C8B-B14F-4D97-AF65-F5344CB8AC3E}">
        <p14:creationId xmlns:p14="http://schemas.microsoft.com/office/powerpoint/2010/main" val="3509018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animEffect transition="in" filter="dissolv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childTnLst>
                                </p:cTn>
                              </p:par>
                              <p:par>
                                <p:cTn id="14" presetID="9"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dissolve">
                                      <p:cBhvr>
                                        <p:cTn id="1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0">
            <a:alphaModFix amt="10000"/>
          </a:blip>
          <a:stretch>
            <a:fillRect/>
          </a:stretch>
        </p:blipFill>
        <p:spPr>
          <a:xfrm>
            <a:off x="274958" y="995147"/>
            <a:ext cx="6496103" cy="5325998"/>
          </a:xfrm>
          <a:prstGeom prst="rect">
            <a:avLst/>
          </a:prstGeom>
        </p:spPr>
      </p:pic>
      <p:sp>
        <p:nvSpPr>
          <p:cNvPr id="2" name="TextBox 1"/>
          <p:cNvSpPr txBox="1"/>
          <p:nvPr/>
        </p:nvSpPr>
        <p:spPr>
          <a:xfrm>
            <a:off x="523730" y="881615"/>
            <a:ext cx="4438613" cy="2400657"/>
          </a:xfrm>
          <a:prstGeom prst="rect">
            <a:avLst/>
          </a:prstGeom>
          <a:noFill/>
        </p:spPr>
        <p:txBody>
          <a:bodyPr wrap="square" rtlCol="0">
            <a:spAutoFit/>
          </a:bodyPr>
          <a:lstStyle/>
          <a:p>
            <a:r>
              <a:rPr lang="en-US" sz="2400" b="1" dirty="0" smtClean="0"/>
              <a:t>Advantages:</a:t>
            </a:r>
          </a:p>
          <a:p>
            <a:pPr>
              <a:spcAft>
                <a:spcPts val="600"/>
              </a:spcAft>
            </a:pPr>
            <a:endParaRPr lang="en-US" sz="800" dirty="0" smtClean="0"/>
          </a:p>
          <a:p>
            <a:pPr marL="285750" indent="-285750">
              <a:spcAft>
                <a:spcPts val="600"/>
              </a:spcAft>
              <a:buFont typeface="Arial"/>
              <a:buChar char="•"/>
            </a:pPr>
            <a:r>
              <a:rPr lang="en-US" b="1" dirty="0" smtClean="0">
                <a:solidFill>
                  <a:srgbClr val="660066"/>
                </a:solidFill>
              </a:rPr>
              <a:t>Nonparametric</a:t>
            </a:r>
            <a:r>
              <a:rPr lang="en-US" dirty="0"/>
              <a:t>.</a:t>
            </a:r>
            <a:r>
              <a:rPr lang="en-US" dirty="0" smtClean="0"/>
              <a:t> Can learn complex functions including local structure.</a:t>
            </a:r>
          </a:p>
          <a:p>
            <a:pPr marL="285750" indent="-285750">
              <a:spcAft>
                <a:spcPts val="600"/>
              </a:spcAft>
              <a:buFont typeface="Arial"/>
              <a:buChar char="•"/>
            </a:pPr>
            <a:r>
              <a:rPr lang="en-US" b="1" dirty="0" smtClean="0">
                <a:solidFill>
                  <a:srgbClr val="008000"/>
                </a:solidFill>
              </a:rPr>
              <a:t>Fully probabilistic</a:t>
            </a:r>
            <a:r>
              <a:rPr lang="en-US" dirty="0" smtClean="0"/>
              <a:t>: output is a Bayesian posterior distribution, so predictions come with uncertainties. Great for Bayesian modeling!</a:t>
            </a:r>
            <a:endParaRPr lang="en-US" dirty="0"/>
          </a:p>
        </p:txBody>
      </p:sp>
      <p:sp>
        <p:nvSpPr>
          <p:cNvPr id="17" name="Rectangle 16"/>
          <p:cNvSpPr/>
          <p:nvPr/>
        </p:nvSpPr>
        <p:spPr>
          <a:xfrm>
            <a:off x="6697453" y="1671611"/>
            <a:ext cx="804982" cy="403914"/>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903435" y="4873492"/>
            <a:ext cx="2124208" cy="403914"/>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903435" y="5274616"/>
            <a:ext cx="2900596" cy="403914"/>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p:cNvGrpSpPr/>
          <p:nvPr/>
        </p:nvGrpSpPr>
        <p:grpSpPr>
          <a:xfrm>
            <a:off x="523730" y="3852739"/>
            <a:ext cx="4260026" cy="2628781"/>
            <a:chOff x="523730" y="3852739"/>
            <a:chExt cx="4260026" cy="2628781"/>
          </a:xfrm>
        </p:grpSpPr>
        <p:grpSp>
          <p:nvGrpSpPr>
            <p:cNvPr id="18" name="Group 17"/>
            <p:cNvGrpSpPr/>
            <p:nvPr/>
          </p:nvGrpSpPr>
          <p:grpSpPr bwMode="auto">
            <a:xfrm>
              <a:off x="523730" y="3852739"/>
              <a:ext cx="4260026" cy="2628781"/>
              <a:chOff x="523730" y="3852739"/>
              <a:chExt cx="4260026" cy="2628781"/>
            </a:xfrm>
          </p:grpSpPr>
          <p:sp>
            <p:nvSpPr>
              <p:cNvPr id="24" name="TextBox 23"/>
              <p:cNvSpPr txBox="1"/>
              <p:nvPr/>
            </p:nvSpPr>
            <p:spPr bwMode="auto">
              <a:xfrm>
                <a:off x="523730" y="3852739"/>
                <a:ext cx="4260026" cy="646331"/>
              </a:xfrm>
              <a:prstGeom prst="rect">
                <a:avLst/>
              </a:prstGeom>
              <a:noFill/>
            </p:spPr>
            <p:txBody>
              <a:bodyPr wrap="square" rtlCol="0">
                <a:spAutoFit/>
              </a:bodyPr>
              <a:lstStyle/>
              <a:p>
                <a:r>
                  <a:rPr lang="en-US" b="1" dirty="0" smtClean="0">
                    <a:solidFill>
                      <a:srgbClr val="800000"/>
                    </a:solidFill>
                  </a:rPr>
                  <a:t>Outputs:  </a:t>
                </a:r>
                <a:r>
                  <a:rPr lang="en-US" dirty="0" smtClean="0"/>
                  <a:t>Gaussian posterior over f(</a:t>
                </a:r>
                <a:r>
                  <a:rPr lang="en-US" b="1" dirty="0"/>
                  <a:t>x</a:t>
                </a:r>
                <a:r>
                  <a:rPr lang="en-US" b="1" dirty="0" smtClean="0"/>
                  <a:t>*</a:t>
                </a:r>
                <a:r>
                  <a:rPr lang="en-US" dirty="0" smtClean="0"/>
                  <a:t>) for a test point </a:t>
                </a:r>
                <a:r>
                  <a:rPr lang="en-US" b="1" dirty="0" smtClean="0"/>
                  <a:t>x*</a:t>
                </a:r>
                <a:r>
                  <a:rPr lang="en-US" dirty="0" smtClean="0"/>
                  <a:t>.</a:t>
                </a:r>
                <a:endParaRPr lang="en-US" b="1" dirty="0" smtClean="0"/>
              </a:p>
            </p:txBody>
          </p:sp>
          <p:pic>
            <p:nvPicPr>
              <p:cNvPr id="3" name="Picture 2" descr="TP_tmp.png"/>
              <p:cNvPicPr>
                <a:picLocks noChangeAspect="1"/>
              </p:cNvPicPr>
              <p:nvPr>
                <p:custDataLst>
                  <p:tags r:id="rId6"/>
                </p:custDataLst>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93969" y="4503405"/>
                <a:ext cx="2819400" cy="1168400"/>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nvGrpSpPr>
              <p:cNvPr id="16" name="Group 15"/>
              <p:cNvGrpSpPr/>
              <p:nvPr/>
            </p:nvGrpSpPr>
            <p:grpSpPr bwMode="auto">
              <a:xfrm>
                <a:off x="612630" y="5699370"/>
                <a:ext cx="3670855" cy="782150"/>
                <a:chOff x="523730" y="5699370"/>
                <a:chExt cx="3670855" cy="782150"/>
              </a:xfrm>
            </p:grpSpPr>
            <p:sp>
              <p:nvSpPr>
                <p:cNvPr id="13" name="TextBox 12"/>
                <p:cNvSpPr txBox="1"/>
                <p:nvPr/>
              </p:nvSpPr>
              <p:spPr bwMode="auto">
                <a:xfrm>
                  <a:off x="523730" y="5699370"/>
                  <a:ext cx="1374792" cy="369332"/>
                </a:xfrm>
                <a:prstGeom prst="rect">
                  <a:avLst/>
                </a:prstGeom>
                <a:noFill/>
              </p:spPr>
              <p:txBody>
                <a:bodyPr wrap="square" rtlCol="0">
                  <a:spAutoFit/>
                </a:bodyPr>
                <a:lstStyle/>
                <a:p>
                  <a:r>
                    <a:rPr lang="en-US" dirty="0" smtClean="0"/>
                    <a:t>where</a:t>
                  </a:r>
                  <a:endParaRPr lang="en-US" dirty="0"/>
                </a:p>
              </p:txBody>
            </p:sp>
            <p:pic>
              <p:nvPicPr>
                <p:cNvPr id="6" name="Picture 5" descr="TP_tmp.png"/>
                <p:cNvPicPr>
                  <a:picLocks noChangeAspect="1"/>
                </p:cNvPicPr>
                <p:nvPr>
                  <p:custDataLst>
                    <p:tags r:id="rId7"/>
                  </p:custDataLst>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16385" y="6202120"/>
                  <a:ext cx="3378200" cy="279400"/>
                </a:xfrm>
                <a:prstGeom prst="rect">
                  <a:avLst/>
                </a:prstGeom>
                <a:noFill/>
                <a:ln/>
                <a:effectLst/>
                <a:extLst>
                  <a:ext uri="{909E8E84-426E-40dd-AFC4-6F175D3DCCD1}">
                    <a14:hiddenFill xmlns:a14="http://schemas.microsoft.com/office/drawing/2010/main">
                      <a:solidFill>
                        <a:srgbClr val="000000">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grpSp>
        <p:pic>
          <p:nvPicPr>
            <p:cNvPr id="43" name="Picture 42" descr="TP_tmp.png"/>
            <p:cNvPicPr>
              <a:picLocks noChangeAspect="1"/>
            </p:cNvPicPr>
            <p:nvPr>
              <p:custDataLst>
                <p:tags r:id="rId5"/>
              </p:custDataLst>
            </p:nvPr>
          </p:nvPicPr>
          <p:blipFill>
            <a:blip r:embed="rId13">
              <a:extLst>
                <a:ext uri="{28A0092B-C50C-407E-A947-70E740481C1C}">
                  <a14:useLocalDpi xmlns:a14="http://schemas.microsoft.com/office/drawing/2010/main" val="0"/>
                </a:ext>
              </a:extLst>
            </a:blip>
            <a:stretch>
              <a:fillRect/>
            </a:stretch>
          </p:blipFill>
          <p:spPr bwMode="auto">
            <a:xfrm>
              <a:off x="1393729" y="5748678"/>
              <a:ext cx="2286000" cy="304800"/>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sp>
        <p:nvSpPr>
          <p:cNvPr id="45" name="TextBox 44"/>
          <p:cNvSpPr txBox="1"/>
          <p:nvPr/>
        </p:nvSpPr>
        <p:spPr>
          <a:xfrm>
            <a:off x="4962343" y="4314383"/>
            <a:ext cx="4181657" cy="1569660"/>
          </a:xfrm>
          <a:prstGeom prst="rect">
            <a:avLst/>
          </a:prstGeom>
          <a:noFill/>
        </p:spPr>
        <p:txBody>
          <a:bodyPr wrap="square" rtlCol="0">
            <a:spAutoFit/>
          </a:bodyPr>
          <a:lstStyle/>
          <a:p>
            <a:endParaRPr lang="en-US" sz="2400" dirty="0" smtClean="0"/>
          </a:p>
          <a:p>
            <a:r>
              <a:rPr lang="en-US" sz="2400" dirty="0" smtClean="0"/>
              <a:t>In Bayesian models, likelihood is computed in the inner loop! (MCMC, etc.)</a:t>
            </a:r>
          </a:p>
        </p:txBody>
      </p:sp>
      <p:sp>
        <p:nvSpPr>
          <p:cNvPr id="38" name="Rectangle 37"/>
          <p:cNvSpPr/>
          <p:nvPr/>
        </p:nvSpPr>
        <p:spPr>
          <a:xfrm>
            <a:off x="2802389" y="5291289"/>
            <a:ext cx="566000" cy="403914"/>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2149375" y="4874920"/>
            <a:ext cx="767783" cy="403914"/>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 name="Group 45"/>
          <p:cNvGrpSpPr/>
          <p:nvPr/>
        </p:nvGrpSpPr>
        <p:grpSpPr bwMode="auto">
          <a:xfrm>
            <a:off x="4962343" y="811830"/>
            <a:ext cx="4438613" cy="1923604"/>
            <a:chOff x="4962343" y="811830"/>
            <a:chExt cx="4438613" cy="1923604"/>
          </a:xfrm>
        </p:grpSpPr>
        <p:sp>
          <p:nvSpPr>
            <p:cNvPr id="19" name="TextBox 18"/>
            <p:cNvSpPr txBox="1"/>
            <p:nvPr/>
          </p:nvSpPr>
          <p:spPr bwMode="auto">
            <a:xfrm>
              <a:off x="4962343" y="811830"/>
              <a:ext cx="4438613" cy="1923604"/>
            </a:xfrm>
            <a:prstGeom prst="rect">
              <a:avLst/>
            </a:prstGeom>
            <a:noFill/>
          </p:spPr>
          <p:txBody>
            <a:bodyPr wrap="square" rtlCol="0">
              <a:spAutoFit/>
            </a:bodyPr>
            <a:lstStyle/>
            <a:p>
              <a:r>
                <a:rPr lang="en-US" sz="2400" b="1" dirty="0" smtClean="0"/>
                <a:t>Disadvantages:</a:t>
              </a:r>
            </a:p>
            <a:p>
              <a:endParaRPr lang="en-US" sz="800" dirty="0" smtClean="0"/>
            </a:p>
            <a:p>
              <a:pPr marL="285750" indent="-285750">
                <a:spcAft>
                  <a:spcPts val="600"/>
                </a:spcAft>
                <a:buFont typeface="Arial"/>
                <a:buChar char="•"/>
              </a:pPr>
              <a:r>
                <a:rPr lang="en-US" b="1" dirty="0" smtClean="0">
                  <a:solidFill>
                    <a:srgbClr val="FF0000"/>
                  </a:solidFill>
                </a:rPr>
                <a:t>Speed</a:t>
              </a:r>
              <a:r>
                <a:rPr lang="en-US" dirty="0" smtClean="0"/>
                <a:t>. With </a:t>
              </a:r>
              <a:r>
                <a:rPr lang="en-US" i="1" dirty="0" smtClean="0"/>
                <a:t>N</a:t>
              </a:r>
              <a:r>
                <a:rPr lang="en-US" dirty="0" smtClean="0"/>
                <a:t> training points:</a:t>
              </a:r>
            </a:p>
            <a:p>
              <a:pPr marL="742950" lvl="1" indent="-285750">
                <a:spcAft>
                  <a:spcPts val="600"/>
                </a:spcAft>
                <a:buFont typeface="Arial"/>
                <a:buChar char="•"/>
              </a:pPr>
              <a:r>
                <a:rPr lang="en-US" dirty="0" smtClean="0"/>
                <a:t>Training:                  time.</a:t>
              </a:r>
            </a:p>
            <a:p>
              <a:pPr marL="742950" lvl="1" indent="-285750">
                <a:spcAft>
                  <a:spcPts val="600"/>
                </a:spcAft>
                <a:buFont typeface="Arial"/>
                <a:buChar char="•"/>
              </a:pPr>
              <a:r>
                <a:rPr lang="en-US" dirty="0" smtClean="0"/>
                <a:t>Posterior mean:</a:t>
              </a:r>
            </a:p>
            <a:p>
              <a:pPr marL="742950" lvl="1" indent="-285750">
                <a:spcAft>
                  <a:spcPts val="600"/>
                </a:spcAft>
                <a:buFont typeface="Arial"/>
                <a:buChar char="•"/>
              </a:pPr>
              <a:r>
                <a:rPr lang="en-US" dirty="0" smtClean="0"/>
                <a:t>Posterior variance:</a:t>
              </a:r>
            </a:p>
          </p:txBody>
        </p:sp>
        <p:pic>
          <p:nvPicPr>
            <p:cNvPr id="23" name="Picture 22" descr="TP_tmp.png"/>
            <p:cNvPicPr>
              <a:picLocks noChangeAspect="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bwMode="auto">
            <a:xfrm>
              <a:off x="6732961" y="1708468"/>
              <a:ext cx="711200" cy="304800"/>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29" name="Picture 28" descr="TP_tmp.png"/>
            <p:cNvPicPr>
              <a:picLocks noChangeAspect="1"/>
            </p:cNvPicPr>
            <p:nvPr>
              <p:custDataLst>
                <p:tags r:id="rId3"/>
              </p:custDataLst>
            </p:nvPr>
          </p:nvPicPr>
          <p:blipFill>
            <a:blip r:embed="rId15">
              <a:extLst>
                <a:ext uri="{28A0092B-C50C-407E-A947-70E740481C1C}">
                  <a14:useLocalDpi xmlns:a14="http://schemas.microsoft.com/office/drawing/2010/main" val="0"/>
                </a:ext>
              </a:extLst>
            </a:blip>
            <a:stretch>
              <a:fillRect/>
            </a:stretch>
          </p:blipFill>
          <p:spPr bwMode="auto">
            <a:xfrm>
              <a:off x="7340201" y="2075525"/>
              <a:ext cx="609600" cy="279400"/>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32" name="Picture 31" descr="TP_tmp.png"/>
            <p:cNvPicPr>
              <a:picLocks noChangeAspect="1"/>
            </p:cNvPicPr>
            <p:nvPr>
              <p:custDataLst>
                <p:tags r:id="rId4"/>
              </p:custDataLst>
            </p:nvPr>
          </p:nvPicPr>
          <p:blipFill>
            <a:blip r:embed="rId16">
              <a:extLst>
                <a:ext uri="{28A0092B-C50C-407E-A947-70E740481C1C}">
                  <a14:useLocalDpi xmlns:a14="http://schemas.microsoft.com/office/drawing/2010/main" val="0"/>
                </a:ext>
              </a:extLst>
            </a:blip>
            <a:stretch>
              <a:fillRect/>
            </a:stretch>
          </p:blipFill>
          <p:spPr bwMode="auto">
            <a:xfrm>
              <a:off x="7608474" y="2412090"/>
              <a:ext cx="711200" cy="304800"/>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sp>
        <p:nvSpPr>
          <p:cNvPr id="35" name="Rectangle 34"/>
          <p:cNvSpPr/>
          <p:nvPr/>
        </p:nvSpPr>
        <p:spPr>
          <a:xfrm>
            <a:off x="7610579" y="2356864"/>
            <a:ext cx="804982" cy="403914"/>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7306035" y="2008176"/>
            <a:ext cx="707035" cy="403914"/>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962343" y="3566430"/>
            <a:ext cx="3900587" cy="1107996"/>
          </a:xfrm>
          <a:prstGeom prst="rect">
            <a:avLst/>
          </a:prstGeom>
          <a:noFill/>
        </p:spPr>
        <p:txBody>
          <a:bodyPr wrap="square" rtlCol="0">
            <a:spAutoFit/>
          </a:bodyPr>
          <a:lstStyle/>
          <a:p>
            <a:r>
              <a:rPr lang="en-US" sz="2400" dirty="0"/>
              <a:t>Training is slow, but only happens once.</a:t>
            </a:r>
          </a:p>
          <a:p>
            <a:endParaRPr lang="en-US" dirty="0"/>
          </a:p>
        </p:txBody>
      </p:sp>
      <p:sp>
        <p:nvSpPr>
          <p:cNvPr id="47" name="TextBox 46"/>
          <p:cNvSpPr txBox="1"/>
          <p:nvPr/>
        </p:nvSpPr>
        <p:spPr>
          <a:xfrm>
            <a:off x="153505" y="879986"/>
            <a:ext cx="8990495" cy="5878533"/>
          </a:xfrm>
          <a:prstGeom prst="rect">
            <a:avLst/>
          </a:prstGeom>
          <a:solidFill>
            <a:schemeClr val="bg1">
              <a:alpha val="95000"/>
            </a:schemeClr>
          </a:solidFill>
        </p:spPr>
        <p:txBody>
          <a:bodyPr wrap="square" rtlCol="0">
            <a:spAutoFit/>
          </a:bodyPr>
          <a:lstStyle/>
          <a:p>
            <a:pPr algn="ctr"/>
            <a:endParaRPr lang="en-US" sz="3200" b="1" dirty="0" smtClean="0">
              <a:solidFill>
                <a:srgbClr val="660066"/>
              </a:solidFill>
            </a:endParaRPr>
          </a:p>
          <a:p>
            <a:pPr algn="ctr"/>
            <a:endParaRPr lang="en-US" sz="3200" b="1" dirty="0">
              <a:solidFill>
                <a:srgbClr val="660066"/>
              </a:solidFill>
            </a:endParaRPr>
          </a:p>
          <a:p>
            <a:pPr algn="ctr"/>
            <a:r>
              <a:rPr lang="en-US" sz="3200" b="1" dirty="0" smtClean="0">
                <a:solidFill>
                  <a:srgbClr val="660066"/>
                </a:solidFill>
              </a:rPr>
              <a:t>Our goal: speed up computation </a:t>
            </a:r>
          </a:p>
          <a:p>
            <a:pPr algn="ctr"/>
            <a:r>
              <a:rPr lang="en-US" sz="3200" b="1" dirty="0" smtClean="0">
                <a:solidFill>
                  <a:srgbClr val="660066"/>
                </a:solidFill>
              </a:rPr>
              <a:t>of GP posterior (co)variance.</a:t>
            </a:r>
          </a:p>
          <a:p>
            <a:endParaRPr lang="en-US" sz="2400" b="1" dirty="0">
              <a:solidFill>
                <a:srgbClr val="660066"/>
              </a:solidFill>
            </a:endParaRPr>
          </a:p>
          <a:p>
            <a:pPr algn="ctr"/>
            <a:r>
              <a:rPr lang="en-US" sz="2800" dirty="0" smtClean="0">
                <a:solidFill>
                  <a:srgbClr val="000000"/>
                </a:solidFill>
              </a:rPr>
              <a:t>(</a:t>
            </a:r>
            <a:r>
              <a:rPr lang="en-US" sz="2800" dirty="0">
                <a:solidFill>
                  <a:srgbClr val="000000"/>
                </a:solidFill>
              </a:rPr>
              <a:t>Assume we can efficiently compute the </a:t>
            </a:r>
            <a:endParaRPr lang="en-US" sz="2800" dirty="0" smtClean="0">
              <a:solidFill>
                <a:srgbClr val="000000"/>
              </a:solidFill>
            </a:endParaRPr>
          </a:p>
          <a:p>
            <a:pPr algn="ctr"/>
            <a:r>
              <a:rPr lang="en-US" sz="2800" dirty="0" smtClean="0">
                <a:solidFill>
                  <a:srgbClr val="000000"/>
                </a:solidFill>
              </a:rPr>
              <a:t>posterior mean: </a:t>
            </a:r>
            <a:r>
              <a:rPr lang="en-US" sz="2800" dirty="0" err="1" smtClean="0">
                <a:solidFill>
                  <a:srgbClr val="000000"/>
                </a:solidFill>
              </a:rPr>
              <a:t>Shen</a:t>
            </a:r>
            <a:r>
              <a:rPr lang="en-US" sz="2800" dirty="0">
                <a:solidFill>
                  <a:srgbClr val="000000"/>
                </a:solidFill>
              </a:rPr>
              <a:t>, Ng, Seeger, 2006</a:t>
            </a:r>
            <a:r>
              <a:rPr lang="en-US" sz="2800" dirty="0" smtClean="0">
                <a:solidFill>
                  <a:srgbClr val="000000"/>
                </a:solidFill>
              </a:rPr>
              <a:t>)</a:t>
            </a:r>
          </a:p>
          <a:p>
            <a:pPr algn="ctr"/>
            <a:endParaRPr lang="en-US" sz="2800" dirty="0">
              <a:solidFill>
                <a:srgbClr val="000000"/>
              </a:solidFill>
            </a:endParaRPr>
          </a:p>
          <a:p>
            <a:pPr algn="ctr"/>
            <a:endParaRPr lang="en-US" sz="2800" dirty="0" smtClean="0">
              <a:solidFill>
                <a:srgbClr val="000000"/>
              </a:solidFill>
            </a:endParaRPr>
          </a:p>
          <a:p>
            <a:pPr algn="ctr"/>
            <a:endParaRPr lang="en-US" sz="2800" dirty="0">
              <a:solidFill>
                <a:srgbClr val="000000"/>
              </a:solidFill>
            </a:endParaRPr>
          </a:p>
          <a:p>
            <a:pPr algn="ctr"/>
            <a:endParaRPr lang="en-US" sz="2800" dirty="0" smtClean="0">
              <a:solidFill>
                <a:srgbClr val="000000"/>
              </a:solidFill>
            </a:endParaRPr>
          </a:p>
          <a:p>
            <a:pPr algn="ctr"/>
            <a:endParaRPr lang="en-US" sz="2800" dirty="0" smtClean="0">
              <a:solidFill>
                <a:srgbClr val="000000"/>
              </a:solidFill>
            </a:endParaRPr>
          </a:p>
          <a:p>
            <a:pPr algn="ctr"/>
            <a:endParaRPr lang="en-US" sz="2800" dirty="0">
              <a:solidFill>
                <a:srgbClr val="000000"/>
              </a:solidFill>
            </a:endParaRPr>
          </a:p>
        </p:txBody>
      </p:sp>
      <p:sp>
        <p:nvSpPr>
          <p:cNvPr id="21" name="TextBox 20"/>
          <p:cNvSpPr txBox="1"/>
          <p:nvPr/>
        </p:nvSpPr>
        <p:spPr>
          <a:xfrm>
            <a:off x="388101" y="180080"/>
            <a:ext cx="6917934" cy="461665"/>
          </a:xfrm>
          <a:prstGeom prst="rect">
            <a:avLst/>
          </a:prstGeom>
          <a:noFill/>
        </p:spPr>
        <p:txBody>
          <a:bodyPr wrap="square" rtlCol="0">
            <a:spAutoFit/>
          </a:bodyPr>
          <a:lstStyle/>
          <a:p>
            <a:r>
              <a:rPr lang="en-US" sz="2400" b="1" dirty="0" smtClean="0">
                <a:solidFill>
                  <a:srgbClr val="FF0000"/>
                </a:solidFill>
              </a:rPr>
              <a:t>Gaussian Process Regression</a:t>
            </a:r>
            <a:endParaRPr lang="en-US" sz="2400" b="1" dirty="0">
              <a:solidFill>
                <a:srgbClr val="FF0000"/>
              </a:solidFill>
            </a:endParaRPr>
          </a:p>
        </p:txBody>
      </p:sp>
    </p:spTree>
    <p:custDataLst>
      <p:tags r:id="rId1"/>
    </p:custDataLst>
    <p:extLst>
      <p:ext uri="{BB962C8B-B14F-4D97-AF65-F5344CB8AC3E}">
        <p14:creationId xmlns:p14="http://schemas.microsoft.com/office/powerpoint/2010/main" val="213994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dissolve">
                                      <p:cBhvr>
                                        <p:cTn id="18" dur="500"/>
                                        <p:tgtEl>
                                          <p:spTgt spid="3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dissolve">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9" presetClass="exit" presetSubtype="0" fill="hold" grpId="1" nodeType="clickEffect">
                                  <p:stCondLst>
                                    <p:cond delay="0"/>
                                  </p:stCondLst>
                                  <p:childTnLst>
                                    <p:animEffect transition="out" filter="dissolv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par>
                                <p:cTn id="35" presetID="9" presetClass="exit" presetSubtype="0" fill="hold" grpId="1" nodeType="withEffect">
                                  <p:stCondLst>
                                    <p:cond delay="0"/>
                                  </p:stCondLst>
                                  <p:childTnLst>
                                    <p:animEffect transition="out" filter="dissolve">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par>
                                <p:cTn id="38" presetID="9" presetClass="exit" presetSubtype="0" fill="hold" grpId="1" nodeType="withEffect">
                                  <p:stCondLst>
                                    <p:cond delay="0"/>
                                  </p:stCondLst>
                                  <p:childTnLst>
                                    <p:animEffect transition="out" filter="dissolve">
                                      <p:cBhvr>
                                        <p:cTn id="39" dur="500"/>
                                        <p:tgtEl>
                                          <p:spTgt spid="38"/>
                                        </p:tgtEl>
                                      </p:cBhvr>
                                    </p:animEffect>
                                    <p:set>
                                      <p:cBhvr>
                                        <p:cTn id="40" dur="1" fill="hold">
                                          <p:stCondLst>
                                            <p:cond delay="499"/>
                                          </p:stCondLst>
                                        </p:cTn>
                                        <p:tgtEl>
                                          <p:spTgt spid="38"/>
                                        </p:tgtEl>
                                        <p:attrNameLst>
                                          <p:attrName>style.visibility</p:attrName>
                                        </p:attrNameLst>
                                      </p:cBhvr>
                                      <p:to>
                                        <p:strVal val="hidden"/>
                                      </p:to>
                                    </p:set>
                                  </p:childTnLst>
                                </p:cTn>
                              </p:par>
                              <p:par>
                                <p:cTn id="41" presetID="9"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dissolve">
                                      <p:cBhvr>
                                        <p:cTn id="43" dur="500"/>
                                        <p:tgtEl>
                                          <p:spTgt spid="34"/>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dissolve">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xit" presetSubtype="0" fill="hold" grpId="1" nodeType="clickEffect">
                                  <p:stCondLst>
                                    <p:cond delay="0"/>
                                  </p:stCondLst>
                                  <p:childTnLst>
                                    <p:animEffect transition="out" filter="dissolve">
                                      <p:cBhvr>
                                        <p:cTn id="50" dur="500"/>
                                        <p:tgtEl>
                                          <p:spTgt spid="34"/>
                                        </p:tgtEl>
                                      </p:cBhvr>
                                    </p:animEffect>
                                    <p:set>
                                      <p:cBhvr>
                                        <p:cTn id="51" dur="1" fill="hold">
                                          <p:stCondLst>
                                            <p:cond delay="499"/>
                                          </p:stCondLst>
                                        </p:cTn>
                                        <p:tgtEl>
                                          <p:spTgt spid="34"/>
                                        </p:tgtEl>
                                        <p:attrNameLst>
                                          <p:attrName>style.visibility</p:attrName>
                                        </p:attrNameLst>
                                      </p:cBhvr>
                                      <p:to>
                                        <p:strVal val="hidden"/>
                                      </p:to>
                                    </p:set>
                                  </p:childTnLst>
                                </p:cTn>
                              </p:par>
                              <p:par>
                                <p:cTn id="52" presetID="9" presetClass="exit" presetSubtype="0" fill="hold" grpId="1" nodeType="withEffect">
                                  <p:stCondLst>
                                    <p:cond delay="0"/>
                                  </p:stCondLst>
                                  <p:childTnLst>
                                    <p:animEffect transition="out" filter="dissolve">
                                      <p:cBhvr>
                                        <p:cTn id="53" dur="500"/>
                                        <p:tgtEl>
                                          <p:spTgt spid="39"/>
                                        </p:tgtEl>
                                      </p:cBhvr>
                                    </p:animEffect>
                                    <p:set>
                                      <p:cBhvr>
                                        <p:cTn id="54" dur="1" fill="hold">
                                          <p:stCondLst>
                                            <p:cond delay="499"/>
                                          </p:stCondLst>
                                        </p:cTn>
                                        <p:tgtEl>
                                          <p:spTgt spid="39"/>
                                        </p:tgtEl>
                                        <p:attrNameLst>
                                          <p:attrName>style.visibility</p:attrName>
                                        </p:attrNameLst>
                                      </p:cBhvr>
                                      <p:to>
                                        <p:strVal val="hidden"/>
                                      </p:to>
                                    </p:set>
                                  </p:childTnLst>
                                </p:cTn>
                              </p:par>
                              <p:par>
                                <p:cTn id="55" presetID="9"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dissolve">
                                      <p:cBhvr>
                                        <p:cTn id="57" dur="500"/>
                                        <p:tgtEl>
                                          <p:spTgt spid="35"/>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dissolve">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xit" presetSubtype="0" fill="hold" grpId="1" nodeType="clickEffect">
                                  <p:stCondLst>
                                    <p:cond delay="0"/>
                                  </p:stCondLst>
                                  <p:childTnLst>
                                    <p:animEffect transition="out" filter="dissolve">
                                      <p:cBhvr>
                                        <p:cTn id="64" dur="500"/>
                                        <p:tgtEl>
                                          <p:spTgt spid="35"/>
                                        </p:tgtEl>
                                      </p:cBhvr>
                                    </p:animEffect>
                                    <p:set>
                                      <p:cBhvr>
                                        <p:cTn id="65" dur="1" fill="hold">
                                          <p:stCondLst>
                                            <p:cond delay="499"/>
                                          </p:stCondLst>
                                        </p:cTn>
                                        <p:tgtEl>
                                          <p:spTgt spid="35"/>
                                        </p:tgtEl>
                                        <p:attrNameLst>
                                          <p:attrName>style.visibility</p:attrName>
                                        </p:attrNameLst>
                                      </p:cBhvr>
                                      <p:to>
                                        <p:strVal val="hidden"/>
                                      </p:to>
                                    </p:set>
                                  </p:childTnLst>
                                </p:cTn>
                              </p:par>
                              <p:par>
                                <p:cTn id="66" presetID="9" presetClass="exit" presetSubtype="0" fill="hold" grpId="3" nodeType="withEffect">
                                  <p:stCondLst>
                                    <p:cond delay="0"/>
                                  </p:stCondLst>
                                  <p:childTnLst>
                                    <p:animEffect transition="out" filter="dissolve">
                                      <p:cBhvr>
                                        <p:cTn id="67" dur="500"/>
                                        <p:tgtEl>
                                          <p:spTgt spid="39"/>
                                        </p:tgtEl>
                                      </p:cBhvr>
                                    </p:animEffect>
                                    <p:set>
                                      <p:cBhvr>
                                        <p:cTn id="68" dur="1" fill="hold">
                                          <p:stCondLst>
                                            <p:cond delay="499"/>
                                          </p:stCondLst>
                                        </p:cTn>
                                        <p:tgtEl>
                                          <p:spTgt spid="39"/>
                                        </p:tgtEl>
                                        <p:attrNameLst>
                                          <p:attrName>style.visibility</p:attrName>
                                        </p:attrNameLst>
                                      </p:cBhvr>
                                      <p:to>
                                        <p:strVal val="hidden"/>
                                      </p:to>
                                    </p:set>
                                  </p:childTnLst>
                                </p:cTn>
                              </p:par>
                              <p:par>
                                <p:cTn id="69" presetID="9" presetClass="exit" presetSubtype="0" fill="hold" grpId="1" nodeType="withEffect">
                                  <p:stCondLst>
                                    <p:cond delay="0"/>
                                  </p:stCondLst>
                                  <p:childTnLst>
                                    <p:animEffect transition="out" filter="dissolve">
                                      <p:cBhvr>
                                        <p:cTn id="70" dur="500"/>
                                        <p:tgtEl>
                                          <p:spTgt spid="40"/>
                                        </p:tgtEl>
                                      </p:cBhvr>
                                    </p:animEffect>
                                    <p:set>
                                      <p:cBhvr>
                                        <p:cTn id="71" dur="1" fill="hold">
                                          <p:stCondLst>
                                            <p:cond delay="499"/>
                                          </p:stCondLst>
                                        </p:cTn>
                                        <p:tgtEl>
                                          <p:spTgt spid="40"/>
                                        </p:tgtEl>
                                        <p:attrNameLst>
                                          <p:attrName>style.visibility</p:attrName>
                                        </p:attrNameLst>
                                      </p:cBhvr>
                                      <p:to>
                                        <p:strVal val="hidden"/>
                                      </p:to>
                                    </p:set>
                                  </p:childTnLst>
                                </p:cTn>
                              </p:par>
                              <p:par>
                                <p:cTn id="72" presetID="9" presetClass="entr" presetSubtype="0" fill="hold" grpId="1" nodeType="with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dissolve">
                                      <p:cBhvr>
                                        <p:cTn id="7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7" grpId="1" animBg="1"/>
      <p:bldP spid="39" grpId="0" animBg="1"/>
      <p:bldP spid="39" grpId="1" animBg="1"/>
      <p:bldP spid="39" grpId="3" animBg="1"/>
      <p:bldP spid="40" grpId="0" animBg="1"/>
      <p:bldP spid="40" grpId="1" animBg="1"/>
      <p:bldP spid="45" grpId="0"/>
      <p:bldP spid="38" grpId="0" animBg="1"/>
      <p:bldP spid="38" grpId="1" animBg="1"/>
      <p:bldP spid="37" grpId="0" animBg="1"/>
      <p:bldP spid="37" grpId="1" animBg="1"/>
      <p:bldP spid="35" grpId="0" animBg="1"/>
      <p:bldP spid="35" grpId="1" animBg="1"/>
      <p:bldP spid="34" grpId="0" animBg="1"/>
      <p:bldP spid="34" grpId="1" animBg="1"/>
      <p:bldP spid="22" grpId="0"/>
      <p:bldP spid="4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0">
            <a:alphaModFix amt="10000"/>
          </a:blip>
          <a:stretch>
            <a:fillRect/>
          </a:stretch>
        </p:blipFill>
        <p:spPr>
          <a:xfrm>
            <a:off x="274958" y="995147"/>
            <a:ext cx="6496103" cy="5325998"/>
          </a:xfrm>
          <a:prstGeom prst="rect">
            <a:avLst/>
          </a:prstGeom>
        </p:spPr>
      </p:pic>
      <p:pic>
        <p:nvPicPr>
          <p:cNvPr id="43" name="Picture 42"/>
          <p:cNvPicPr>
            <a:picLocks noChangeAspect="1"/>
          </p:cNvPicPr>
          <p:nvPr/>
        </p:nvPicPr>
        <p:blipFill>
          <a:blip r:embed="rId10"/>
          <a:stretch>
            <a:fillRect/>
          </a:stretch>
        </p:blipFill>
        <p:spPr>
          <a:xfrm>
            <a:off x="274958" y="995147"/>
            <a:ext cx="6496103" cy="5325998"/>
          </a:xfrm>
          <a:prstGeom prst="rect">
            <a:avLst/>
          </a:prstGeom>
        </p:spPr>
      </p:pic>
      <p:grpSp>
        <p:nvGrpSpPr>
          <p:cNvPr id="12" name="Group 11"/>
          <p:cNvGrpSpPr/>
          <p:nvPr/>
        </p:nvGrpSpPr>
        <p:grpSpPr>
          <a:xfrm>
            <a:off x="4198237" y="3181850"/>
            <a:ext cx="3107797" cy="680890"/>
            <a:chOff x="4198237" y="3181850"/>
            <a:chExt cx="3107797" cy="680890"/>
          </a:xfrm>
        </p:grpSpPr>
        <p:cxnSp>
          <p:nvCxnSpPr>
            <p:cNvPr id="35" name="Straight Connector 34"/>
            <p:cNvCxnSpPr/>
            <p:nvPr/>
          </p:nvCxnSpPr>
          <p:spPr>
            <a:xfrm flipV="1">
              <a:off x="4198237" y="3456825"/>
              <a:ext cx="842665" cy="405915"/>
            </a:xfrm>
            <a:prstGeom prst="line">
              <a:avLst/>
            </a:prstGeom>
            <a:ln>
              <a:solidFill>
                <a:schemeClr val="tx1"/>
              </a:solidFill>
              <a:headEnd type="stealth" w="lg" len="lg"/>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5093274" y="3181850"/>
              <a:ext cx="2212760" cy="369332"/>
            </a:xfrm>
            <a:prstGeom prst="rect">
              <a:avLst/>
            </a:prstGeom>
            <a:noFill/>
          </p:spPr>
          <p:txBody>
            <a:bodyPr wrap="square" rtlCol="0">
              <a:spAutoFit/>
            </a:bodyPr>
            <a:lstStyle/>
            <a:p>
              <a:r>
                <a:rPr lang="en-US" dirty="0"/>
                <a:t>x</a:t>
              </a:r>
              <a:r>
                <a:rPr lang="en-US" dirty="0" smtClean="0"/>
                <a:t>*</a:t>
              </a:r>
              <a:endParaRPr lang="en-US" dirty="0"/>
            </a:p>
          </p:txBody>
        </p:sp>
      </p:grpSp>
      <p:grpSp>
        <p:nvGrpSpPr>
          <p:cNvPr id="13" name="Group 12"/>
          <p:cNvGrpSpPr/>
          <p:nvPr/>
        </p:nvGrpSpPr>
        <p:grpSpPr>
          <a:xfrm>
            <a:off x="3888696" y="3467890"/>
            <a:ext cx="3548272" cy="672524"/>
            <a:chOff x="3888696" y="3467890"/>
            <a:chExt cx="3548272" cy="672524"/>
          </a:xfrm>
        </p:grpSpPr>
        <p:sp>
          <p:nvSpPr>
            <p:cNvPr id="6" name="Oval 5"/>
            <p:cNvSpPr/>
            <p:nvPr/>
          </p:nvSpPr>
          <p:spPr>
            <a:xfrm>
              <a:off x="3888696" y="3551182"/>
              <a:ext cx="641569" cy="589232"/>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cxnSp>
          <p:nvCxnSpPr>
            <p:cNvPr id="9" name="Straight Connector 8"/>
            <p:cNvCxnSpPr>
              <a:stCxn id="6" idx="6"/>
            </p:cNvCxnSpPr>
            <p:nvPr/>
          </p:nvCxnSpPr>
          <p:spPr>
            <a:xfrm flipV="1">
              <a:off x="4530265" y="3666329"/>
              <a:ext cx="693943" cy="179469"/>
            </a:xfrm>
            <a:prstGeom prst="line">
              <a:avLst/>
            </a:prstGeom>
            <a:ln>
              <a:solidFill>
                <a:schemeClr val="tx1"/>
              </a:solidFill>
              <a:headEnd type="stealth" w="lg" len="lg"/>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5224208" y="3467890"/>
              <a:ext cx="2212760" cy="369332"/>
            </a:xfrm>
            <a:prstGeom prst="rect">
              <a:avLst/>
            </a:prstGeom>
            <a:noFill/>
          </p:spPr>
          <p:txBody>
            <a:bodyPr wrap="square" rtlCol="0">
              <a:spAutoFit/>
            </a:bodyPr>
            <a:lstStyle/>
            <a:p>
              <a:r>
                <a:rPr lang="en-US" dirty="0" smtClean="0"/>
                <a:t>p( f(x*) | x* )</a:t>
              </a:r>
              <a:endParaRPr lang="en-US" dirty="0"/>
            </a:p>
          </p:txBody>
        </p:sp>
      </p:grpSp>
      <p:sp>
        <p:nvSpPr>
          <p:cNvPr id="3" name="TextBox 2"/>
          <p:cNvSpPr txBox="1"/>
          <p:nvPr/>
        </p:nvSpPr>
        <p:spPr>
          <a:xfrm>
            <a:off x="388101" y="720309"/>
            <a:ext cx="8557172" cy="646331"/>
          </a:xfrm>
          <a:prstGeom prst="rect">
            <a:avLst/>
          </a:prstGeom>
          <a:solidFill>
            <a:schemeClr val="bg1">
              <a:alpha val="80000"/>
            </a:schemeClr>
          </a:solidFill>
        </p:spPr>
        <p:txBody>
          <a:bodyPr wrap="square" rtlCol="0">
            <a:spAutoFit/>
          </a:bodyPr>
          <a:lstStyle/>
          <a:p>
            <a:r>
              <a:rPr lang="en-US" dirty="0" smtClean="0"/>
              <a:t>Assume GP posteriors depend only on nearby points. Formally, assume a </a:t>
            </a:r>
            <a:r>
              <a:rPr lang="en-US" b="1" dirty="0" smtClean="0"/>
              <a:t>stationary kernel </a:t>
            </a:r>
            <a:r>
              <a:rPr lang="en-US" dirty="0" smtClean="0"/>
              <a:t>(e.g., Gaussian,</a:t>
            </a:r>
            <a:r>
              <a:rPr lang="en-US" dirty="0"/>
              <a:t> </a:t>
            </a:r>
            <a:r>
              <a:rPr lang="en-US" dirty="0" smtClean="0"/>
              <a:t>exponential, </a:t>
            </a:r>
            <a:r>
              <a:rPr lang="en-US" dirty="0" err="1" smtClean="0"/>
              <a:t>Matérn</a:t>
            </a:r>
            <a:r>
              <a:rPr lang="en-US" dirty="0" smtClean="0"/>
              <a:t>, etc.)</a:t>
            </a:r>
            <a:r>
              <a:rPr lang="en-US" b="1" dirty="0" smtClean="0"/>
              <a:t> </a:t>
            </a:r>
            <a:r>
              <a:rPr lang="en-US" dirty="0" smtClean="0"/>
              <a:t>with</a:t>
            </a:r>
            <a:r>
              <a:rPr lang="en-US" b="1" dirty="0" smtClean="0"/>
              <a:t> short </a:t>
            </a:r>
            <a:r>
              <a:rPr lang="en-US" b="1" dirty="0" err="1" smtClean="0"/>
              <a:t>lengthscale</a:t>
            </a:r>
            <a:r>
              <a:rPr lang="en-US" b="1" dirty="0" smtClean="0"/>
              <a:t>. </a:t>
            </a:r>
            <a:endParaRPr lang="en-US" dirty="0"/>
          </a:p>
        </p:txBody>
      </p:sp>
      <p:sp>
        <p:nvSpPr>
          <p:cNvPr id="11" name="TextBox 10"/>
          <p:cNvSpPr txBox="1"/>
          <p:nvPr/>
        </p:nvSpPr>
        <p:spPr>
          <a:xfrm>
            <a:off x="390944" y="1541322"/>
            <a:ext cx="6766232" cy="369332"/>
          </a:xfrm>
          <a:prstGeom prst="rect">
            <a:avLst/>
          </a:prstGeom>
          <a:noFill/>
        </p:spPr>
        <p:txBody>
          <a:bodyPr wrap="square" rtlCol="0">
            <a:spAutoFit/>
          </a:bodyPr>
          <a:lstStyle/>
          <a:p>
            <a:r>
              <a:rPr lang="en-US" dirty="0" smtClean="0"/>
              <a:t>How can we exploit this?</a:t>
            </a:r>
            <a:endParaRPr lang="en-US" dirty="0"/>
          </a:p>
        </p:txBody>
      </p:sp>
      <p:grpSp>
        <p:nvGrpSpPr>
          <p:cNvPr id="31" name="Group 30"/>
          <p:cNvGrpSpPr/>
          <p:nvPr/>
        </p:nvGrpSpPr>
        <p:grpSpPr>
          <a:xfrm>
            <a:off x="6233935" y="1309403"/>
            <a:ext cx="2538544" cy="2538544"/>
            <a:chOff x="6233935" y="1309403"/>
            <a:chExt cx="2538544" cy="2538544"/>
          </a:xfrm>
        </p:grpSpPr>
        <p:grpSp>
          <p:nvGrpSpPr>
            <p:cNvPr id="32" name="Group 31"/>
            <p:cNvGrpSpPr/>
            <p:nvPr/>
          </p:nvGrpSpPr>
          <p:grpSpPr>
            <a:xfrm>
              <a:off x="6233935" y="1309403"/>
              <a:ext cx="2538544" cy="2538544"/>
              <a:chOff x="6233935" y="1309403"/>
              <a:chExt cx="2538544" cy="2538544"/>
            </a:xfrm>
          </p:grpSpPr>
          <p:pic>
            <p:nvPicPr>
              <p:cNvPr id="34" name="Picture 33"/>
              <p:cNvPicPr>
                <a:picLocks noChangeAspect="1"/>
              </p:cNvPicPr>
              <p:nvPr/>
            </p:nvPicPr>
            <p:blipFill>
              <a:blip r:embed="rId11"/>
              <a:stretch>
                <a:fillRect/>
              </a:stretch>
            </p:blipFill>
            <p:spPr>
              <a:xfrm>
                <a:off x="6233935" y="1309403"/>
                <a:ext cx="2538544" cy="2538544"/>
              </a:xfrm>
              <a:prstGeom prst="rect">
                <a:avLst/>
              </a:prstGeom>
            </p:spPr>
          </p:pic>
          <p:pic>
            <p:nvPicPr>
              <p:cNvPr id="36" name="Picture 35" descr="TP_tmp.png"/>
              <p:cNvPicPr>
                <a:picLocks noChangeAspect="1"/>
              </p:cNvPicPr>
              <p:nvPr>
                <p:custDataLst>
                  <p:tags r:id="rId7"/>
                </p:custDataLst>
              </p:nvPr>
            </p:nvPicPr>
            <p:blipFill>
              <a:blip r:embed="rId12">
                <a:extLst>
                  <a:ext uri="{28A0092B-C50C-407E-A947-70E740481C1C}">
                    <a14:useLocalDpi xmlns:a14="http://schemas.microsoft.com/office/drawing/2010/main" val="0"/>
                  </a:ext>
                </a:extLst>
              </a:blip>
              <a:stretch>
                <a:fillRect/>
              </a:stretch>
            </p:blipFill>
            <p:spPr>
              <a:xfrm>
                <a:off x="8130102" y="1446588"/>
                <a:ext cx="330200" cy="279400"/>
              </a:xfrm>
              <a:prstGeom prst="rect">
                <a:avLst/>
              </a:prstGeom>
            </p:spPr>
          </p:pic>
        </p:grpSp>
        <p:sp>
          <p:nvSpPr>
            <p:cNvPr id="33" name="TextBox 32"/>
            <p:cNvSpPr txBox="1"/>
            <p:nvPr/>
          </p:nvSpPr>
          <p:spPr>
            <a:xfrm>
              <a:off x="7268816" y="1725988"/>
              <a:ext cx="1476880" cy="369332"/>
            </a:xfrm>
            <a:prstGeom prst="rect">
              <a:avLst/>
            </a:prstGeom>
            <a:noFill/>
          </p:spPr>
          <p:txBody>
            <a:bodyPr wrap="square" rtlCol="0">
              <a:spAutoFit/>
            </a:bodyPr>
            <a:lstStyle/>
            <a:p>
              <a:r>
                <a:rPr lang="en-US" dirty="0" smtClean="0"/>
                <a:t>90.8% sparse</a:t>
              </a:r>
              <a:endParaRPr lang="en-US" dirty="0"/>
            </a:p>
          </p:txBody>
        </p:sp>
      </p:grpSp>
      <p:grpSp>
        <p:nvGrpSpPr>
          <p:cNvPr id="37" name="Group 36"/>
          <p:cNvGrpSpPr/>
          <p:nvPr/>
        </p:nvGrpSpPr>
        <p:grpSpPr>
          <a:xfrm>
            <a:off x="6233935" y="3970524"/>
            <a:ext cx="2538544" cy="2787987"/>
            <a:chOff x="6233935" y="3970524"/>
            <a:chExt cx="2538544" cy="2787987"/>
          </a:xfrm>
        </p:grpSpPr>
        <p:grpSp>
          <p:nvGrpSpPr>
            <p:cNvPr id="38" name="Group 37"/>
            <p:cNvGrpSpPr/>
            <p:nvPr/>
          </p:nvGrpSpPr>
          <p:grpSpPr>
            <a:xfrm>
              <a:off x="6233935" y="3970524"/>
              <a:ext cx="2538544" cy="2538544"/>
              <a:chOff x="6233935" y="3970524"/>
              <a:chExt cx="2538544" cy="2538544"/>
            </a:xfrm>
          </p:grpSpPr>
          <p:grpSp>
            <p:nvGrpSpPr>
              <p:cNvPr id="40" name="Group 39"/>
              <p:cNvGrpSpPr/>
              <p:nvPr/>
            </p:nvGrpSpPr>
            <p:grpSpPr>
              <a:xfrm>
                <a:off x="6233935" y="3970524"/>
                <a:ext cx="2538544" cy="2538544"/>
                <a:chOff x="6233935" y="3970524"/>
                <a:chExt cx="2538544" cy="2538544"/>
              </a:xfrm>
            </p:grpSpPr>
            <p:pic>
              <p:nvPicPr>
                <p:cNvPr id="42" name="Picture 41"/>
                <p:cNvPicPr>
                  <a:picLocks noChangeAspect="1"/>
                </p:cNvPicPr>
                <p:nvPr/>
              </p:nvPicPr>
              <p:blipFill>
                <a:blip r:embed="rId13"/>
                <a:stretch>
                  <a:fillRect/>
                </a:stretch>
              </p:blipFill>
              <p:spPr>
                <a:xfrm>
                  <a:off x="6233935" y="3970524"/>
                  <a:ext cx="2538544" cy="2538544"/>
                </a:xfrm>
                <a:prstGeom prst="rect">
                  <a:avLst/>
                </a:prstGeom>
              </p:spPr>
            </p:pic>
            <p:pic>
              <p:nvPicPr>
                <p:cNvPr id="44" name="Picture 43" descr="TP_tmp.png"/>
                <p:cNvPicPr>
                  <a:picLocks noChangeAspect="1"/>
                </p:cNvPicPr>
                <p:nvPr>
                  <p:custDataLst>
                    <p:tags r:id="rId6"/>
                  </p:custDataLst>
                </p:nvPr>
              </p:nvPicPr>
              <p:blipFill>
                <a:blip r:embed="rId14">
                  <a:extLst>
                    <a:ext uri="{28A0092B-C50C-407E-A947-70E740481C1C}">
                      <a14:useLocalDpi xmlns:a14="http://schemas.microsoft.com/office/drawing/2010/main" val="0"/>
                    </a:ext>
                  </a:extLst>
                </a:blip>
                <a:stretch>
                  <a:fillRect/>
                </a:stretch>
              </p:blipFill>
              <p:spPr bwMode="auto">
                <a:xfrm>
                  <a:off x="8130102" y="4140747"/>
                  <a:ext cx="482600" cy="330200"/>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sp>
            <p:nvSpPr>
              <p:cNvPr id="41" name="TextBox 40"/>
              <p:cNvSpPr txBox="1"/>
              <p:nvPr/>
            </p:nvSpPr>
            <p:spPr>
              <a:xfrm>
                <a:off x="7295599" y="4470947"/>
                <a:ext cx="1476880" cy="369332"/>
              </a:xfrm>
              <a:prstGeom prst="rect">
                <a:avLst/>
              </a:prstGeom>
              <a:noFill/>
            </p:spPr>
            <p:txBody>
              <a:bodyPr wrap="square" rtlCol="0">
                <a:spAutoFit/>
              </a:bodyPr>
              <a:lstStyle/>
              <a:p>
                <a:r>
                  <a:rPr lang="en-US" dirty="0" smtClean="0"/>
                  <a:t>94.5% sparse</a:t>
                </a:r>
                <a:endParaRPr lang="en-US" dirty="0"/>
              </a:p>
            </p:txBody>
          </p:sp>
        </p:grpSp>
        <p:pic>
          <p:nvPicPr>
            <p:cNvPr id="39" name="Picture 38" descr="TP_tmp.png"/>
            <p:cNvPicPr>
              <a:picLocks noChangeAspect="1"/>
            </p:cNvPicPr>
            <p:nvPr>
              <p:custDataLst>
                <p:tags r:id="rId5"/>
              </p:custDataLst>
            </p:nvPr>
          </p:nvPicPr>
          <p:blipFill>
            <a:blip r:embed="rId15">
              <a:extLst>
                <a:ext uri="{28A0092B-C50C-407E-A947-70E740481C1C}">
                  <a14:useLocalDpi xmlns:a14="http://schemas.microsoft.com/office/drawing/2010/main" val="0"/>
                </a:ext>
              </a:extLst>
            </a:blip>
            <a:stretch>
              <a:fillRect/>
            </a:stretch>
          </p:blipFill>
          <p:spPr bwMode="auto">
            <a:xfrm>
              <a:off x="6299819" y="6509068"/>
              <a:ext cx="2403728" cy="249443"/>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grpSp>
        <p:nvGrpSpPr>
          <p:cNvPr id="67" name="Group 66"/>
          <p:cNvGrpSpPr/>
          <p:nvPr/>
        </p:nvGrpSpPr>
        <p:grpSpPr bwMode="auto">
          <a:xfrm>
            <a:off x="390944" y="2517427"/>
            <a:ext cx="5119462" cy="661402"/>
            <a:chOff x="390944" y="2517427"/>
            <a:chExt cx="5119462" cy="661402"/>
          </a:xfrm>
        </p:grpSpPr>
        <p:sp>
          <p:nvSpPr>
            <p:cNvPr id="47" name="TextBox 46"/>
            <p:cNvSpPr txBox="1"/>
            <p:nvPr/>
          </p:nvSpPr>
          <p:spPr bwMode="auto">
            <a:xfrm>
              <a:off x="390944" y="2517427"/>
              <a:ext cx="5119462" cy="646331"/>
            </a:xfrm>
            <a:prstGeom prst="rect">
              <a:avLst/>
            </a:prstGeom>
            <a:noFill/>
          </p:spPr>
          <p:txBody>
            <a:bodyPr wrap="square" rtlCol="0">
              <a:spAutoFit/>
            </a:bodyPr>
            <a:lstStyle/>
            <a:p>
              <a:r>
                <a:rPr lang="en-US" dirty="0" smtClean="0"/>
                <a:t>Covariance between any two test points requires a matrix-vector multiplication in                 time:</a:t>
              </a:r>
              <a:endParaRPr lang="en-US" dirty="0"/>
            </a:p>
          </p:txBody>
        </p:sp>
        <p:pic>
          <p:nvPicPr>
            <p:cNvPr id="65" name="Picture 64" descr="TP_tmp.png"/>
            <p:cNvPicPr>
              <a:picLocks noChangeAspect="1"/>
            </p:cNvPicPr>
            <p:nvPr>
              <p:custDataLst>
                <p:tags r:id="rId4"/>
              </p:custDataLst>
            </p:nvPr>
          </p:nvPicPr>
          <p:blipFill>
            <a:blip r:embed="rId16">
              <a:extLst>
                <a:ext uri="{28A0092B-C50C-407E-A947-70E740481C1C}">
                  <a14:useLocalDpi xmlns:a14="http://schemas.microsoft.com/office/drawing/2010/main" val="0"/>
                </a:ext>
              </a:extLst>
            </a:blip>
            <a:stretch>
              <a:fillRect/>
            </a:stretch>
          </p:blipFill>
          <p:spPr bwMode="auto">
            <a:xfrm>
              <a:off x="3350181" y="2845001"/>
              <a:ext cx="778933" cy="333828"/>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pic>
        <p:nvPicPr>
          <p:cNvPr id="68" name="Picture 67" descr="TP_tmp.png"/>
          <p:cNvPicPr>
            <a:picLocks noChangeAspect="1"/>
          </p:cNvPicPr>
          <p:nvPr>
            <p:custDataLst>
              <p:tags r:id="rId2"/>
            </p:custDataLst>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925131" y="3297965"/>
            <a:ext cx="3429000" cy="355600"/>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54" name="TextBox 53"/>
          <p:cNvSpPr txBox="1"/>
          <p:nvPr/>
        </p:nvSpPr>
        <p:spPr>
          <a:xfrm>
            <a:off x="399390" y="4400325"/>
            <a:ext cx="4674291" cy="646331"/>
          </a:xfrm>
          <a:prstGeom prst="rect">
            <a:avLst/>
          </a:prstGeom>
          <a:noFill/>
        </p:spPr>
        <p:txBody>
          <a:bodyPr wrap="square" rtlCol="0">
            <a:spAutoFit/>
          </a:bodyPr>
          <a:lstStyle/>
          <a:p>
            <a:r>
              <a:rPr lang="en-US" b="1" dirty="0" smtClean="0"/>
              <a:t>Idea 1</a:t>
            </a:r>
            <a:r>
              <a:rPr lang="en-US" dirty="0" smtClean="0"/>
              <a:t>: use sparse matrix multiplication. </a:t>
            </a:r>
            <a:endParaRPr lang="en-US" b="1" dirty="0" smtClean="0"/>
          </a:p>
          <a:p>
            <a:endParaRPr lang="en-US" dirty="0" smtClean="0"/>
          </a:p>
        </p:txBody>
      </p:sp>
      <p:grpSp>
        <p:nvGrpSpPr>
          <p:cNvPr id="64" name="Group 63"/>
          <p:cNvGrpSpPr/>
          <p:nvPr/>
        </p:nvGrpSpPr>
        <p:grpSpPr bwMode="auto">
          <a:xfrm>
            <a:off x="388101" y="5223891"/>
            <a:ext cx="5122305" cy="369332"/>
            <a:chOff x="388101" y="5223891"/>
            <a:chExt cx="5122305" cy="369332"/>
          </a:xfrm>
        </p:grpSpPr>
        <p:sp>
          <p:nvSpPr>
            <p:cNvPr id="14" name="TextBox 13"/>
            <p:cNvSpPr txBox="1"/>
            <p:nvPr/>
          </p:nvSpPr>
          <p:spPr bwMode="auto">
            <a:xfrm>
              <a:off x="388101" y="5223891"/>
              <a:ext cx="5122305" cy="369332"/>
            </a:xfrm>
            <a:prstGeom prst="rect">
              <a:avLst/>
            </a:prstGeom>
            <a:noFill/>
          </p:spPr>
          <p:txBody>
            <a:bodyPr wrap="square" rtlCol="0">
              <a:spAutoFit/>
            </a:bodyPr>
            <a:lstStyle/>
            <a:p>
              <a:r>
                <a:rPr lang="en-US" b="1" dirty="0"/>
                <a:t>This is still            </a:t>
              </a:r>
              <a:r>
                <a:rPr lang="en-US" b="1" dirty="0" smtClean="0"/>
                <a:t> ! </a:t>
              </a:r>
              <a:endParaRPr lang="en-US" dirty="0"/>
            </a:p>
          </p:txBody>
        </p:sp>
        <p:pic>
          <p:nvPicPr>
            <p:cNvPr id="24" name="Picture 23" descr="TP_tmp.png"/>
            <p:cNvPicPr>
              <a:picLocks noChangeAspect="1"/>
            </p:cNvPicPr>
            <p:nvPr>
              <p:custDataLst>
                <p:tags r:id="rId3"/>
              </p:custDataLst>
            </p:nvPr>
          </p:nvPicPr>
          <p:blipFill>
            <a:blip r:embed="rId18">
              <a:extLst>
                <a:ext uri="{28A0092B-C50C-407E-A947-70E740481C1C}">
                  <a14:useLocalDpi xmlns:a14="http://schemas.microsoft.com/office/drawing/2010/main" val="0"/>
                </a:ext>
              </a:extLst>
            </a:blip>
            <a:stretch>
              <a:fillRect/>
            </a:stretch>
          </p:blipFill>
          <p:spPr bwMode="auto">
            <a:xfrm>
              <a:off x="1528195" y="5294446"/>
              <a:ext cx="610946" cy="280017"/>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sp>
        <p:nvSpPr>
          <p:cNvPr id="21" name="TextBox 20"/>
          <p:cNvSpPr txBox="1"/>
          <p:nvPr/>
        </p:nvSpPr>
        <p:spPr>
          <a:xfrm>
            <a:off x="388101" y="180080"/>
            <a:ext cx="6917934" cy="461665"/>
          </a:xfrm>
          <a:prstGeom prst="rect">
            <a:avLst/>
          </a:prstGeom>
          <a:noFill/>
        </p:spPr>
        <p:txBody>
          <a:bodyPr wrap="square" rtlCol="0">
            <a:spAutoFit/>
          </a:bodyPr>
          <a:lstStyle/>
          <a:p>
            <a:r>
              <a:rPr lang="en-US" sz="2400" b="1" dirty="0" smtClean="0"/>
              <a:t>Fast GP Posteriors: Exploiting Locality</a:t>
            </a:r>
            <a:endParaRPr lang="en-US" sz="2400" b="1" dirty="0"/>
          </a:p>
        </p:txBody>
      </p:sp>
      <p:grpSp>
        <p:nvGrpSpPr>
          <p:cNvPr id="23" name="Group 22"/>
          <p:cNvGrpSpPr/>
          <p:nvPr/>
        </p:nvGrpSpPr>
        <p:grpSpPr>
          <a:xfrm>
            <a:off x="6543849" y="1279104"/>
            <a:ext cx="2571205" cy="2344516"/>
            <a:chOff x="6543849" y="1446588"/>
            <a:chExt cx="2571205" cy="2344516"/>
          </a:xfrm>
        </p:grpSpPr>
        <p:pic>
          <p:nvPicPr>
            <p:cNvPr id="16" name="Picture 15"/>
            <p:cNvPicPr>
              <a:picLocks noChangeAspect="1"/>
            </p:cNvPicPr>
            <p:nvPr/>
          </p:nvPicPr>
          <p:blipFill>
            <a:blip r:embed="rId19"/>
            <a:stretch>
              <a:fillRect/>
            </a:stretch>
          </p:blipFill>
          <p:spPr>
            <a:xfrm>
              <a:off x="6543849" y="1446588"/>
              <a:ext cx="2571205" cy="1730093"/>
            </a:xfrm>
            <a:prstGeom prst="rect">
              <a:avLst/>
            </a:prstGeom>
          </p:spPr>
        </p:pic>
        <p:sp>
          <p:nvSpPr>
            <p:cNvPr id="20" name="TextBox 19"/>
            <p:cNvSpPr txBox="1"/>
            <p:nvPr/>
          </p:nvSpPr>
          <p:spPr>
            <a:xfrm>
              <a:off x="6882701" y="3144773"/>
              <a:ext cx="2132216" cy="646331"/>
            </a:xfrm>
            <a:prstGeom prst="rect">
              <a:avLst/>
            </a:prstGeom>
            <a:noFill/>
          </p:spPr>
          <p:txBody>
            <a:bodyPr wrap="square" rtlCol="0">
              <a:spAutoFit/>
            </a:bodyPr>
            <a:lstStyle/>
            <a:p>
              <a:r>
                <a:rPr lang="en-US" dirty="0" smtClean="0"/>
                <a:t>Gaussian kernel,</a:t>
              </a:r>
            </a:p>
            <a:p>
              <a:r>
                <a:rPr lang="en-US" dirty="0" err="1"/>
                <a:t>l</a:t>
              </a:r>
              <a:r>
                <a:rPr lang="en-US" dirty="0" err="1" smtClean="0"/>
                <a:t>engthscale</a:t>
              </a:r>
              <a:r>
                <a:rPr lang="en-US" dirty="0" smtClean="0"/>
                <a:t> = 10km</a:t>
              </a:r>
              <a:endParaRPr lang="en-US" dirty="0"/>
            </a:p>
          </p:txBody>
        </p:sp>
      </p:grpSp>
      <p:grpSp>
        <p:nvGrpSpPr>
          <p:cNvPr id="22" name="Group 21"/>
          <p:cNvGrpSpPr/>
          <p:nvPr/>
        </p:nvGrpSpPr>
        <p:grpSpPr>
          <a:xfrm>
            <a:off x="6576850" y="4224156"/>
            <a:ext cx="2566113" cy="2411752"/>
            <a:chOff x="6548940" y="4140414"/>
            <a:chExt cx="2566113" cy="2411752"/>
          </a:xfrm>
        </p:grpSpPr>
        <p:pic>
          <p:nvPicPr>
            <p:cNvPr id="19" name="Picture 18"/>
            <p:cNvPicPr>
              <a:picLocks noChangeAspect="1"/>
            </p:cNvPicPr>
            <p:nvPr/>
          </p:nvPicPr>
          <p:blipFill>
            <a:blip r:embed="rId20"/>
            <a:stretch>
              <a:fillRect/>
            </a:stretch>
          </p:blipFill>
          <p:spPr>
            <a:xfrm>
              <a:off x="6548940" y="4140414"/>
              <a:ext cx="2566113" cy="1726666"/>
            </a:xfrm>
            <a:prstGeom prst="rect">
              <a:avLst/>
            </a:prstGeom>
          </p:spPr>
        </p:pic>
        <p:sp>
          <p:nvSpPr>
            <p:cNvPr id="63" name="TextBox 62"/>
            <p:cNvSpPr txBox="1"/>
            <p:nvPr/>
          </p:nvSpPr>
          <p:spPr>
            <a:xfrm>
              <a:off x="6785147" y="5905835"/>
              <a:ext cx="2132216" cy="646331"/>
            </a:xfrm>
            <a:prstGeom prst="rect">
              <a:avLst/>
            </a:prstGeom>
            <a:noFill/>
          </p:spPr>
          <p:txBody>
            <a:bodyPr wrap="square" rtlCol="0">
              <a:spAutoFit/>
            </a:bodyPr>
            <a:lstStyle/>
            <a:p>
              <a:r>
                <a:rPr lang="en-US" dirty="0" smtClean="0"/>
                <a:t>Gaussian kernel,</a:t>
              </a:r>
            </a:p>
            <a:p>
              <a:r>
                <a:rPr lang="en-US" dirty="0" err="1"/>
                <a:t>l</a:t>
              </a:r>
              <a:r>
                <a:rPr lang="en-US" dirty="0" err="1" smtClean="0"/>
                <a:t>engthscale</a:t>
              </a:r>
              <a:r>
                <a:rPr lang="en-US" dirty="0" smtClean="0"/>
                <a:t> = 50km</a:t>
              </a:r>
              <a:endParaRPr lang="en-US" dirty="0"/>
            </a:p>
          </p:txBody>
        </p:sp>
      </p:grpSp>
      <p:sp>
        <p:nvSpPr>
          <p:cNvPr id="69" name="TextBox 68"/>
          <p:cNvSpPr txBox="1"/>
          <p:nvPr/>
        </p:nvSpPr>
        <p:spPr>
          <a:xfrm>
            <a:off x="399390" y="5676944"/>
            <a:ext cx="5235448" cy="646331"/>
          </a:xfrm>
          <a:prstGeom prst="rect">
            <a:avLst/>
          </a:prstGeom>
          <a:noFill/>
        </p:spPr>
        <p:txBody>
          <a:bodyPr wrap="square" rtlCol="0">
            <a:spAutoFit/>
          </a:bodyPr>
          <a:lstStyle/>
          <a:p>
            <a:r>
              <a:rPr lang="en-US" b="1" dirty="0"/>
              <a:t>Can we do better?</a:t>
            </a:r>
          </a:p>
          <a:p>
            <a:endParaRPr lang="en-US" dirty="0"/>
          </a:p>
        </p:txBody>
      </p:sp>
    </p:spTree>
    <p:custDataLst>
      <p:tags r:id="rId1"/>
    </p:custDataLst>
    <p:extLst>
      <p:ext uri="{BB962C8B-B14F-4D97-AF65-F5344CB8AC3E}">
        <p14:creationId xmlns:p14="http://schemas.microsoft.com/office/powerpoint/2010/main" val="170706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9" presetClass="exit" presetSubtype="0" fill="hold" nodeType="clickEffect">
                                  <p:stCondLst>
                                    <p:cond delay="0"/>
                                  </p:stCondLst>
                                  <p:childTnLst>
                                    <p:animEffect transition="out" filter="dissolv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9" presetClass="exit" presetSubtype="0" fill="hold" nodeType="withEffect">
                                  <p:stCondLst>
                                    <p:cond delay="0"/>
                                  </p:stCondLst>
                                  <p:childTnLst>
                                    <p:animEffect transition="out" filter="dissolv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9" presetClass="exit" presetSubtype="0" fill="hold" nodeType="withEffect">
                                  <p:stCondLst>
                                    <p:cond delay="0"/>
                                  </p:stCondLst>
                                  <p:childTnLst>
                                    <p:animEffect transition="out" filter="dissolve">
                                      <p:cBhvr>
                                        <p:cTn id="31" dur="500"/>
                                        <p:tgtEl>
                                          <p:spTgt spid="22"/>
                                        </p:tgtEl>
                                      </p:cBhvr>
                                    </p:animEffect>
                                    <p:set>
                                      <p:cBhvr>
                                        <p:cTn id="32" dur="1" fill="hold">
                                          <p:stCondLst>
                                            <p:cond delay="499"/>
                                          </p:stCondLst>
                                        </p:cTn>
                                        <p:tgtEl>
                                          <p:spTgt spid="22"/>
                                        </p:tgtEl>
                                        <p:attrNameLst>
                                          <p:attrName>style.visibility</p:attrName>
                                        </p:attrNameLst>
                                      </p:cBhvr>
                                      <p:to>
                                        <p:strVal val="hidden"/>
                                      </p:to>
                                    </p:set>
                                  </p:childTnLst>
                                </p:cTn>
                              </p:par>
                              <p:par>
                                <p:cTn id="33" presetID="9" presetClass="exit" presetSubtype="0" fill="hold" nodeType="withEffect">
                                  <p:stCondLst>
                                    <p:cond delay="0"/>
                                  </p:stCondLst>
                                  <p:childTnLst>
                                    <p:animEffect transition="out" filter="dissolve">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par>
                                <p:cTn id="36" presetID="9" presetClass="exit" presetSubtype="0" fill="hold" nodeType="withEffect">
                                  <p:stCondLst>
                                    <p:cond delay="0"/>
                                  </p:stCondLst>
                                  <p:childTnLst>
                                    <p:animEffect transition="out" filter="dissolve">
                                      <p:cBhvr>
                                        <p:cTn id="37" dur="500"/>
                                        <p:tgtEl>
                                          <p:spTgt spid="43"/>
                                        </p:tgtEl>
                                      </p:cBhvr>
                                    </p:animEffect>
                                    <p:set>
                                      <p:cBhvr>
                                        <p:cTn id="38" dur="1" fill="hold">
                                          <p:stCondLst>
                                            <p:cond delay="499"/>
                                          </p:stCondLst>
                                        </p:cTn>
                                        <p:tgtEl>
                                          <p:spTgt spid="4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par>
                                <p:cTn id="53" presetID="9" presetClass="entr" presetSubtype="0"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dissolve">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6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4" grpId="0"/>
      <p:bldP spid="6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8">
            <a:alphaModFix amt="10000"/>
          </a:blip>
          <a:stretch>
            <a:fillRect/>
          </a:stretch>
        </p:blipFill>
        <p:spPr>
          <a:xfrm>
            <a:off x="274958" y="995147"/>
            <a:ext cx="6496103" cy="5325998"/>
          </a:xfrm>
          <a:prstGeom prst="rect">
            <a:avLst/>
          </a:prstGeom>
        </p:spPr>
      </p:pic>
      <p:sp>
        <p:nvSpPr>
          <p:cNvPr id="17" name="TextBox 16"/>
          <p:cNvSpPr txBox="1"/>
          <p:nvPr/>
        </p:nvSpPr>
        <p:spPr>
          <a:xfrm>
            <a:off x="388103" y="4536447"/>
            <a:ext cx="6917932" cy="1200329"/>
          </a:xfrm>
          <a:prstGeom prst="rect">
            <a:avLst/>
          </a:prstGeom>
          <a:noFill/>
        </p:spPr>
        <p:txBody>
          <a:bodyPr wrap="square" rtlCol="0">
            <a:spAutoFit/>
          </a:bodyPr>
          <a:lstStyle/>
          <a:p>
            <a:r>
              <a:rPr lang="en-US" b="1" dirty="0" smtClean="0"/>
              <a:t>Idea 2: </a:t>
            </a:r>
            <a:r>
              <a:rPr lang="en-US" dirty="0"/>
              <a:t>s</a:t>
            </a:r>
            <a:r>
              <a:rPr lang="en-US" dirty="0" smtClean="0"/>
              <a:t>patial tree structures for nearest-neighbor lookups:</a:t>
            </a:r>
          </a:p>
          <a:p>
            <a:pPr marL="742950" lvl="1" indent="-285750">
              <a:buFont typeface="Arial"/>
              <a:buChar char="•"/>
            </a:pPr>
            <a:r>
              <a:rPr lang="en-US" dirty="0" err="1" smtClean="0"/>
              <a:t>kd</a:t>
            </a:r>
            <a:r>
              <a:rPr lang="en-US" dirty="0" smtClean="0"/>
              <a:t>-trees   (Friedman et. </a:t>
            </a:r>
            <a:r>
              <a:rPr lang="en-US" dirty="0"/>
              <a:t>a</a:t>
            </a:r>
            <a:r>
              <a:rPr lang="en-US" dirty="0" smtClean="0"/>
              <a:t>l., 1977)</a:t>
            </a:r>
          </a:p>
          <a:p>
            <a:pPr marL="742950" lvl="1" indent="-285750">
              <a:buFont typeface="Arial"/>
              <a:buChar char="•"/>
            </a:pPr>
            <a:r>
              <a:rPr lang="en-US" dirty="0" smtClean="0"/>
              <a:t>Ball trees (</a:t>
            </a:r>
            <a:r>
              <a:rPr lang="en-US" dirty="0" err="1" smtClean="0"/>
              <a:t>Uhlmann</a:t>
            </a:r>
            <a:r>
              <a:rPr lang="en-US" dirty="0" smtClean="0"/>
              <a:t>, 1991)</a:t>
            </a:r>
          </a:p>
          <a:p>
            <a:pPr marL="742950" lvl="1" indent="-285750">
              <a:buFont typeface="Arial"/>
              <a:buChar char="•"/>
            </a:pPr>
            <a:r>
              <a:rPr lang="en-US" b="1" dirty="0" smtClean="0"/>
              <a:t>Cover trees (</a:t>
            </a:r>
            <a:r>
              <a:rPr lang="en-US" b="1" dirty="0" err="1" smtClean="0"/>
              <a:t>Beygelzimer</a:t>
            </a:r>
            <a:r>
              <a:rPr lang="en-US" b="1" dirty="0" smtClean="0"/>
              <a:t> et. </a:t>
            </a:r>
            <a:r>
              <a:rPr lang="en-US" b="1" dirty="0"/>
              <a:t>a</a:t>
            </a:r>
            <a:r>
              <a:rPr lang="en-US" b="1" dirty="0" smtClean="0"/>
              <a:t>l., 2006)</a:t>
            </a:r>
          </a:p>
        </p:txBody>
      </p:sp>
      <p:grpSp>
        <p:nvGrpSpPr>
          <p:cNvPr id="8" name="Group 7"/>
          <p:cNvGrpSpPr/>
          <p:nvPr/>
        </p:nvGrpSpPr>
        <p:grpSpPr>
          <a:xfrm>
            <a:off x="388101" y="1108839"/>
            <a:ext cx="7604919" cy="1353143"/>
            <a:chOff x="388100" y="1636754"/>
            <a:chExt cx="7048868" cy="1353143"/>
          </a:xfrm>
        </p:grpSpPr>
        <p:grpSp>
          <p:nvGrpSpPr>
            <p:cNvPr id="2" name="Group 1"/>
            <p:cNvGrpSpPr/>
            <p:nvPr/>
          </p:nvGrpSpPr>
          <p:grpSpPr>
            <a:xfrm>
              <a:off x="388100" y="1636754"/>
              <a:ext cx="7048868" cy="1353143"/>
              <a:chOff x="388100" y="1636754"/>
              <a:chExt cx="7048868" cy="1353143"/>
            </a:xfrm>
          </p:grpSpPr>
          <p:sp>
            <p:nvSpPr>
              <p:cNvPr id="18" name="TextBox 17"/>
              <p:cNvSpPr txBox="1"/>
              <p:nvPr/>
            </p:nvSpPr>
            <p:spPr>
              <a:xfrm>
                <a:off x="388100" y="1636754"/>
                <a:ext cx="7048868" cy="646331"/>
              </a:xfrm>
              <a:prstGeom prst="rect">
                <a:avLst/>
              </a:prstGeom>
              <a:noFill/>
            </p:spPr>
            <p:txBody>
              <a:bodyPr wrap="square" rtlCol="0">
                <a:spAutoFit/>
              </a:bodyPr>
              <a:lstStyle/>
              <a:p>
                <a:r>
                  <a:rPr lang="en-US" dirty="0" smtClean="0"/>
                  <a:t>Posterior covariance entries can be written as a sum of            entries,</a:t>
                </a:r>
              </a:p>
              <a:p>
                <a:r>
                  <a:rPr lang="en-US" dirty="0"/>
                  <a:t>w</a:t>
                </a:r>
                <a:r>
                  <a:rPr lang="en-US" dirty="0" smtClean="0"/>
                  <a:t>eighted by a pair of kernel evaluations between test and training points:</a:t>
                </a:r>
                <a:endParaRPr lang="en-US" dirty="0"/>
              </a:p>
            </p:txBody>
          </p:sp>
          <p:pic>
            <p:nvPicPr>
              <p:cNvPr id="26" name="Picture 25" descr="TP_tmp.png"/>
              <p:cNvPicPr>
                <a:picLocks noChangeAspect="1"/>
              </p:cNvPicPr>
              <p:nvPr>
                <p:custDataLst>
                  <p:tags r:id="rId5"/>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36823" y="2202497"/>
                <a:ext cx="5257800" cy="787400"/>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pic>
          <p:nvPicPr>
            <p:cNvPr id="49" name="Picture 48" descr="TP_tmp.png"/>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bwMode="auto">
            <a:xfrm>
              <a:off x="5246626" y="1675886"/>
              <a:ext cx="482600" cy="330200"/>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grpSp>
        <p:nvGrpSpPr>
          <p:cNvPr id="5" name="Group 4"/>
          <p:cNvGrpSpPr/>
          <p:nvPr/>
        </p:nvGrpSpPr>
        <p:grpSpPr>
          <a:xfrm>
            <a:off x="388101" y="2827946"/>
            <a:ext cx="7048868" cy="1477328"/>
            <a:chOff x="388101" y="3019998"/>
            <a:chExt cx="7048868" cy="1477328"/>
          </a:xfrm>
        </p:grpSpPr>
        <p:sp>
          <p:nvSpPr>
            <p:cNvPr id="56" name="TextBox 55"/>
            <p:cNvSpPr txBox="1"/>
            <p:nvPr/>
          </p:nvSpPr>
          <p:spPr>
            <a:xfrm>
              <a:off x="388101" y="3019998"/>
              <a:ext cx="7048868" cy="1477328"/>
            </a:xfrm>
            <a:prstGeom prst="rect">
              <a:avLst/>
            </a:prstGeom>
            <a:noFill/>
          </p:spPr>
          <p:txBody>
            <a:bodyPr wrap="square" rtlCol="0">
              <a:spAutoFit/>
            </a:bodyPr>
            <a:lstStyle/>
            <a:p>
              <a:r>
                <a:rPr lang="en-US" dirty="0" smtClean="0"/>
                <a:t>Terms in which  either                      or                      are very small will contribute negligibly to the final result.</a:t>
              </a:r>
            </a:p>
            <a:p>
              <a:endParaRPr lang="en-US" dirty="0" smtClean="0"/>
            </a:p>
            <a:p>
              <a:r>
                <a:rPr lang="en-US" dirty="0" smtClean="0"/>
                <a:t>How do we know a priori which pairs of training points are “close” to the test points?</a:t>
              </a:r>
              <a:endParaRPr lang="en-US" dirty="0"/>
            </a:p>
          </p:txBody>
        </p:sp>
        <p:pic>
          <p:nvPicPr>
            <p:cNvPr id="27" name="Picture 26" descr="TP_tmp.png"/>
            <p:cNvPicPr>
              <a:picLocks noChangeAspect="1"/>
            </p:cNvPicPr>
            <p:nvPr>
              <p:custDataLst>
                <p:tags r:id="rId2"/>
              </p:custDataLst>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605329" y="3109930"/>
              <a:ext cx="1016000" cy="279400"/>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28" name="Picture 27" descr="TP_tmp.png"/>
            <p:cNvPicPr>
              <a:picLocks noChangeAspect="1"/>
            </p:cNvPicPr>
            <p:nvPr>
              <p:custDataLst>
                <p:tags r:id="rId3"/>
              </p:custDataLst>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984811" y="3110714"/>
              <a:ext cx="990600" cy="304800"/>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sp>
        <p:nvSpPr>
          <p:cNvPr id="21" name="TextBox 20"/>
          <p:cNvSpPr txBox="1"/>
          <p:nvPr/>
        </p:nvSpPr>
        <p:spPr>
          <a:xfrm>
            <a:off x="388101" y="180080"/>
            <a:ext cx="6917934" cy="461665"/>
          </a:xfrm>
          <a:prstGeom prst="rect">
            <a:avLst/>
          </a:prstGeom>
          <a:noFill/>
        </p:spPr>
        <p:txBody>
          <a:bodyPr wrap="square" rtlCol="0">
            <a:spAutoFit/>
          </a:bodyPr>
          <a:lstStyle/>
          <a:p>
            <a:r>
              <a:rPr lang="en-US" sz="2400" b="1" dirty="0" smtClean="0"/>
              <a:t>Fast GP Posteriors: Exploiting Locality</a:t>
            </a:r>
            <a:endParaRPr lang="en-US" sz="2400" b="1" dirty="0"/>
          </a:p>
        </p:txBody>
      </p:sp>
    </p:spTree>
    <p:custDataLst>
      <p:tags r:id="rId1"/>
    </p:custDataLst>
    <p:extLst>
      <p:ext uri="{BB962C8B-B14F-4D97-AF65-F5344CB8AC3E}">
        <p14:creationId xmlns:p14="http://schemas.microsoft.com/office/powerpoint/2010/main" val="552370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4"/>
          <a:stretch>
            <a:fillRect/>
          </a:stretch>
        </p:blipFill>
        <p:spPr>
          <a:xfrm>
            <a:off x="274320" y="996696"/>
            <a:ext cx="6496103" cy="5325998"/>
          </a:xfrm>
          <a:prstGeom prst="rect">
            <a:avLst/>
          </a:prstGeom>
        </p:spPr>
      </p:pic>
      <p:pic>
        <p:nvPicPr>
          <p:cNvPr id="2" name="Picture 1"/>
          <p:cNvPicPr>
            <a:picLocks noChangeAspect="1"/>
          </p:cNvPicPr>
          <p:nvPr/>
        </p:nvPicPr>
        <p:blipFill>
          <a:blip r:embed="rId5"/>
          <a:stretch>
            <a:fillRect/>
          </a:stretch>
        </p:blipFill>
        <p:spPr>
          <a:xfrm>
            <a:off x="274320" y="996696"/>
            <a:ext cx="6490994" cy="5321808"/>
          </a:xfrm>
          <a:prstGeom prst="rect">
            <a:avLst/>
          </a:prstGeom>
        </p:spPr>
      </p:pic>
      <p:pic>
        <p:nvPicPr>
          <p:cNvPr id="13" name="Picture 12"/>
          <p:cNvPicPr>
            <a:picLocks noChangeAspect="1"/>
          </p:cNvPicPr>
          <p:nvPr/>
        </p:nvPicPr>
        <p:blipFill>
          <a:blip r:embed="rId6"/>
          <a:stretch>
            <a:fillRect/>
          </a:stretch>
        </p:blipFill>
        <p:spPr>
          <a:xfrm>
            <a:off x="274320" y="996696"/>
            <a:ext cx="6490994" cy="5321808"/>
          </a:xfrm>
          <a:prstGeom prst="rect">
            <a:avLst/>
          </a:prstGeom>
        </p:spPr>
      </p:pic>
      <p:pic>
        <p:nvPicPr>
          <p:cNvPr id="14" name="Picture 13"/>
          <p:cNvPicPr>
            <a:picLocks noChangeAspect="1"/>
          </p:cNvPicPr>
          <p:nvPr/>
        </p:nvPicPr>
        <p:blipFill>
          <a:blip r:embed="rId7"/>
          <a:stretch>
            <a:fillRect/>
          </a:stretch>
        </p:blipFill>
        <p:spPr>
          <a:xfrm>
            <a:off x="274958" y="996696"/>
            <a:ext cx="6490994" cy="5321808"/>
          </a:xfrm>
          <a:prstGeom prst="rect">
            <a:avLst/>
          </a:prstGeom>
        </p:spPr>
      </p:pic>
      <p:pic>
        <p:nvPicPr>
          <p:cNvPr id="10" name="Picture 9"/>
          <p:cNvPicPr>
            <a:picLocks noChangeAspect="1"/>
          </p:cNvPicPr>
          <p:nvPr/>
        </p:nvPicPr>
        <p:blipFill>
          <a:blip r:embed="rId4">
            <a:alphaModFix amt="10000"/>
          </a:blip>
          <a:stretch>
            <a:fillRect/>
          </a:stretch>
        </p:blipFill>
        <p:spPr>
          <a:xfrm>
            <a:off x="274958" y="995147"/>
            <a:ext cx="6496103" cy="5325998"/>
          </a:xfrm>
          <a:prstGeom prst="rect">
            <a:avLst/>
          </a:prstGeom>
        </p:spPr>
      </p:pic>
      <p:sp>
        <p:nvSpPr>
          <p:cNvPr id="21" name="TextBox 20"/>
          <p:cNvSpPr txBox="1"/>
          <p:nvPr/>
        </p:nvSpPr>
        <p:spPr>
          <a:xfrm>
            <a:off x="388101" y="180080"/>
            <a:ext cx="6917934" cy="461665"/>
          </a:xfrm>
          <a:prstGeom prst="rect">
            <a:avLst/>
          </a:prstGeom>
          <a:noFill/>
        </p:spPr>
        <p:txBody>
          <a:bodyPr wrap="square" rtlCol="0">
            <a:spAutoFit/>
          </a:bodyPr>
          <a:lstStyle/>
          <a:p>
            <a:r>
              <a:rPr lang="en-US" sz="2400" b="1" dirty="0" smtClean="0"/>
              <a:t>Cover Tree</a:t>
            </a:r>
            <a:endParaRPr lang="en-US" sz="2400" b="1" dirty="0"/>
          </a:p>
        </p:txBody>
      </p:sp>
      <p:pic>
        <p:nvPicPr>
          <p:cNvPr id="9" name="Picture 8"/>
          <p:cNvPicPr>
            <a:picLocks noChangeAspect="1"/>
          </p:cNvPicPr>
          <p:nvPr/>
        </p:nvPicPr>
        <p:blipFill>
          <a:blip r:embed="rId8"/>
          <a:stretch>
            <a:fillRect/>
          </a:stretch>
        </p:blipFill>
        <p:spPr>
          <a:xfrm>
            <a:off x="274320" y="996696"/>
            <a:ext cx="6490994" cy="5321808"/>
          </a:xfrm>
          <a:prstGeom prst="rect">
            <a:avLst/>
          </a:prstGeom>
        </p:spPr>
      </p:pic>
      <p:pic>
        <p:nvPicPr>
          <p:cNvPr id="11" name="Picture 10"/>
          <p:cNvPicPr>
            <a:picLocks noChangeAspect="1"/>
          </p:cNvPicPr>
          <p:nvPr/>
        </p:nvPicPr>
        <p:blipFill>
          <a:blip r:embed="rId9"/>
          <a:stretch>
            <a:fillRect/>
          </a:stretch>
        </p:blipFill>
        <p:spPr>
          <a:xfrm>
            <a:off x="274320" y="996696"/>
            <a:ext cx="6490994" cy="5321808"/>
          </a:xfrm>
          <a:prstGeom prst="rect">
            <a:avLst/>
          </a:prstGeom>
        </p:spPr>
      </p:pic>
      <p:pic>
        <p:nvPicPr>
          <p:cNvPr id="15" name="Picture 14"/>
          <p:cNvPicPr>
            <a:picLocks noChangeAspect="1"/>
          </p:cNvPicPr>
          <p:nvPr/>
        </p:nvPicPr>
        <p:blipFill>
          <a:blip r:embed="rId10"/>
          <a:stretch>
            <a:fillRect/>
          </a:stretch>
        </p:blipFill>
        <p:spPr>
          <a:xfrm>
            <a:off x="274320" y="996696"/>
            <a:ext cx="6490993" cy="5321808"/>
          </a:xfrm>
          <a:prstGeom prst="rect">
            <a:avLst/>
          </a:prstGeom>
        </p:spPr>
      </p:pic>
      <p:pic>
        <p:nvPicPr>
          <p:cNvPr id="16" name="Picture 15"/>
          <p:cNvPicPr>
            <a:picLocks noChangeAspect="1"/>
          </p:cNvPicPr>
          <p:nvPr/>
        </p:nvPicPr>
        <p:blipFill>
          <a:blip r:embed="rId11"/>
          <a:stretch>
            <a:fillRect/>
          </a:stretch>
        </p:blipFill>
        <p:spPr>
          <a:xfrm>
            <a:off x="274320" y="996696"/>
            <a:ext cx="6490993" cy="5321808"/>
          </a:xfrm>
          <a:prstGeom prst="rect">
            <a:avLst/>
          </a:prstGeom>
        </p:spPr>
      </p:pic>
      <p:pic>
        <p:nvPicPr>
          <p:cNvPr id="17" name="Picture 16"/>
          <p:cNvPicPr>
            <a:picLocks noChangeAspect="1"/>
          </p:cNvPicPr>
          <p:nvPr/>
        </p:nvPicPr>
        <p:blipFill>
          <a:blip r:embed="rId12"/>
          <a:stretch>
            <a:fillRect/>
          </a:stretch>
        </p:blipFill>
        <p:spPr>
          <a:xfrm>
            <a:off x="274320" y="996696"/>
            <a:ext cx="6490993" cy="5321808"/>
          </a:xfrm>
          <a:prstGeom prst="rect">
            <a:avLst/>
          </a:prstGeom>
        </p:spPr>
      </p:pic>
      <p:pic>
        <p:nvPicPr>
          <p:cNvPr id="18" name="Picture 17"/>
          <p:cNvPicPr>
            <a:picLocks noChangeAspect="1"/>
          </p:cNvPicPr>
          <p:nvPr/>
        </p:nvPicPr>
        <p:blipFill>
          <a:blip r:embed="rId13"/>
          <a:stretch>
            <a:fillRect/>
          </a:stretch>
        </p:blipFill>
        <p:spPr>
          <a:xfrm>
            <a:off x="274320" y="996696"/>
            <a:ext cx="6490993" cy="5321808"/>
          </a:xfrm>
          <a:prstGeom prst="rect">
            <a:avLst/>
          </a:prstGeom>
        </p:spPr>
      </p:pic>
      <p:pic>
        <p:nvPicPr>
          <p:cNvPr id="19" name="Picture 18"/>
          <p:cNvPicPr>
            <a:picLocks noChangeAspect="1"/>
          </p:cNvPicPr>
          <p:nvPr/>
        </p:nvPicPr>
        <p:blipFill>
          <a:blip r:embed="rId14"/>
          <a:stretch>
            <a:fillRect/>
          </a:stretch>
        </p:blipFill>
        <p:spPr>
          <a:xfrm>
            <a:off x="274320" y="996696"/>
            <a:ext cx="6490993" cy="5321808"/>
          </a:xfrm>
          <a:prstGeom prst="rect">
            <a:avLst/>
          </a:prstGeom>
        </p:spPr>
      </p:pic>
      <p:sp>
        <p:nvSpPr>
          <p:cNvPr id="20" name="TextBox 19"/>
          <p:cNvSpPr txBox="1"/>
          <p:nvPr/>
        </p:nvSpPr>
        <p:spPr>
          <a:xfrm>
            <a:off x="6585906" y="996696"/>
            <a:ext cx="2558094" cy="2308324"/>
          </a:xfrm>
          <a:prstGeom prst="rect">
            <a:avLst/>
          </a:prstGeom>
          <a:noFill/>
        </p:spPr>
        <p:txBody>
          <a:bodyPr wrap="square" rtlCol="0">
            <a:spAutoFit/>
          </a:bodyPr>
          <a:lstStyle/>
          <a:p>
            <a:r>
              <a:rPr lang="en-US" b="1" dirty="0"/>
              <a:t>N</a:t>
            </a:r>
            <a:r>
              <a:rPr lang="en-US" b="1" dirty="0" smtClean="0"/>
              <a:t>ested balls cover the training set.</a:t>
            </a:r>
          </a:p>
          <a:p>
            <a:endParaRPr lang="en-US" b="1" dirty="0"/>
          </a:p>
          <a:p>
            <a:r>
              <a:rPr lang="en-US" b="1" dirty="0" smtClean="0"/>
              <a:t>Nodes at upper levels contain many points.</a:t>
            </a:r>
          </a:p>
          <a:p>
            <a:endParaRPr lang="en-US" b="1" dirty="0"/>
          </a:p>
          <a:p>
            <a:r>
              <a:rPr lang="en-US" b="1" dirty="0" smtClean="0"/>
              <a:t>Each leaf corresponds to a single training point.</a:t>
            </a:r>
            <a:endParaRPr lang="en-US" b="1" dirty="0"/>
          </a:p>
        </p:txBody>
      </p:sp>
    </p:spTree>
    <p:custDataLst>
      <p:tags r:id="rId1"/>
    </p:custDataLst>
    <p:extLst>
      <p:ext uri="{BB962C8B-B14F-4D97-AF65-F5344CB8AC3E}">
        <p14:creationId xmlns:p14="http://schemas.microsoft.com/office/powerpoint/2010/main" val="22826959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dissolve">
                                      <p:cBhvr>
                                        <p:cTn id="15" dur="500"/>
                                        <p:tgtEl>
                                          <p:spTgt spid="43"/>
                                        </p:tgtEl>
                                      </p:cBhvr>
                                    </p:animEffect>
                                  </p:childTnLst>
                                </p:cTn>
                              </p:par>
                              <p:par>
                                <p:cTn id="16" presetID="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9" presetClass="entr" presetSubtype="0" fill="hold" nodeType="with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dissolve">
                                      <p:cBhvr>
                                        <p:cTn id="20" dur="500"/>
                                        <p:tgtEl>
                                          <p:spTgt spid="2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9" presetClass="entr" presetSubtype="0" fill="hold" nodeType="withEffect">
                                  <p:stCondLst>
                                    <p:cond delay="0"/>
                                  </p:stCondLst>
                                  <p:childTnLst>
                                    <p:set>
                                      <p:cBhvr>
                                        <p:cTn id="28" dur="1" fill="hold">
                                          <p:stCondLst>
                                            <p:cond delay="0"/>
                                          </p:stCondLst>
                                        </p:cTn>
                                        <p:tgtEl>
                                          <p:spTgt spid="20">
                                            <p:txEl>
                                              <p:pRg st="2" end="2"/>
                                            </p:txEl>
                                          </p:spTgt>
                                        </p:tgtEl>
                                        <p:attrNameLst>
                                          <p:attrName>style.visibility</p:attrName>
                                        </p:attrNameLst>
                                      </p:cBhvr>
                                      <p:to>
                                        <p:strVal val="visible"/>
                                      </p:to>
                                    </p:set>
                                    <p:animEffect transition="in" filter="dissolve">
                                      <p:cBhvr>
                                        <p:cTn id="29" dur="500"/>
                                        <p:tgtEl>
                                          <p:spTgt spid="20">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11"/>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5"/>
                                        </p:tgtEl>
                                        <p:attrNameLst>
                                          <p:attrName>style.visibility</p:attrName>
                                        </p:attrNameLst>
                                      </p:cBhvr>
                                      <p:to>
                                        <p:strVal val="hidden"/>
                                      </p:to>
                                    </p:set>
                                  </p:childTnLst>
                                </p:cTn>
                              </p:par>
                              <p:par>
                                <p:cTn id="40" presetID="9" presetClass="entr" presetSubtype="0" fill="hold" nodeType="withEffect">
                                  <p:stCondLst>
                                    <p:cond delay="0"/>
                                  </p:stCondLst>
                                  <p:childTnLst>
                                    <p:set>
                                      <p:cBhvr>
                                        <p:cTn id="41" dur="1" fill="hold">
                                          <p:stCondLst>
                                            <p:cond delay="0"/>
                                          </p:stCondLst>
                                        </p:cTn>
                                        <p:tgtEl>
                                          <p:spTgt spid="20">
                                            <p:txEl>
                                              <p:pRg st="4" end="4"/>
                                            </p:txEl>
                                          </p:spTgt>
                                        </p:tgtEl>
                                        <p:attrNameLst>
                                          <p:attrName>style.visibility</p:attrName>
                                        </p:attrNameLst>
                                      </p:cBhvr>
                                      <p:to>
                                        <p:strVal val="visible"/>
                                      </p:to>
                                    </p:set>
                                    <p:animEffect transition="in" filter="dissolve">
                                      <p:cBhvr>
                                        <p:cTn id="42" dur="500"/>
                                        <p:tgtEl>
                                          <p:spTgt spid="20">
                                            <p:txEl>
                                              <p:pRg st="4" end="4"/>
                                            </p:txEl>
                                          </p:spTgt>
                                        </p:tgtEl>
                                      </p:cBhvr>
                                    </p:animEffec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7"/>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8"/>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a:alphaModFix amt="10000"/>
          </a:blip>
          <a:stretch>
            <a:fillRect/>
          </a:stretch>
        </p:blipFill>
        <p:spPr>
          <a:xfrm>
            <a:off x="274320" y="996696"/>
            <a:ext cx="6496103" cy="5325998"/>
          </a:xfrm>
          <a:prstGeom prst="rect">
            <a:avLst/>
          </a:prstGeom>
        </p:spPr>
      </p:pic>
      <p:sp>
        <p:nvSpPr>
          <p:cNvPr id="8" name="TextBox 7"/>
          <p:cNvSpPr txBox="1"/>
          <p:nvPr/>
        </p:nvSpPr>
        <p:spPr>
          <a:xfrm>
            <a:off x="388101" y="180080"/>
            <a:ext cx="6917934" cy="461665"/>
          </a:xfrm>
          <a:prstGeom prst="rect">
            <a:avLst/>
          </a:prstGeom>
          <a:noFill/>
        </p:spPr>
        <p:txBody>
          <a:bodyPr wrap="square" rtlCol="0">
            <a:spAutoFit/>
          </a:bodyPr>
          <a:lstStyle/>
          <a:p>
            <a:r>
              <a:rPr lang="en-US" sz="2400" b="1" dirty="0" smtClean="0"/>
              <a:t>Product Trees for Fast GP Covariance</a:t>
            </a:r>
            <a:endParaRPr lang="en-US" sz="2400" b="1" dirty="0"/>
          </a:p>
        </p:txBody>
      </p:sp>
      <p:grpSp>
        <p:nvGrpSpPr>
          <p:cNvPr id="13" name="Group 12"/>
          <p:cNvGrpSpPr/>
          <p:nvPr/>
        </p:nvGrpSpPr>
        <p:grpSpPr>
          <a:xfrm>
            <a:off x="423681" y="747415"/>
            <a:ext cx="7048868" cy="1477397"/>
            <a:chOff x="388100" y="1636754"/>
            <a:chExt cx="7048868" cy="1477397"/>
          </a:xfrm>
        </p:grpSpPr>
        <p:grpSp>
          <p:nvGrpSpPr>
            <p:cNvPr id="14" name="Group 13"/>
            <p:cNvGrpSpPr/>
            <p:nvPr/>
          </p:nvGrpSpPr>
          <p:grpSpPr>
            <a:xfrm>
              <a:off x="388100" y="1636754"/>
              <a:ext cx="7048868" cy="1477397"/>
              <a:chOff x="388100" y="1636754"/>
              <a:chExt cx="7048868" cy="1477397"/>
            </a:xfrm>
          </p:grpSpPr>
          <p:sp>
            <p:nvSpPr>
              <p:cNvPr id="16" name="TextBox 15"/>
              <p:cNvSpPr txBox="1"/>
              <p:nvPr/>
            </p:nvSpPr>
            <p:spPr>
              <a:xfrm>
                <a:off x="388100" y="1636754"/>
                <a:ext cx="7048868" cy="646331"/>
              </a:xfrm>
              <a:prstGeom prst="rect">
                <a:avLst/>
              </a:prstGeom>
              <a:noFill/>
            </p:spPr>
            <p:txBody>
              <a:bodyPr wrap="square" rtlCol="0">
                <a:spAutoFit/>
              </a:bodyPr>
              <a:lstStyle/>
              <a:p>
                <a:r>
                  <a:rPr lang="en-US" dirty="0" smtClean="0"/>
                  <a:t>Posterior covariance entries can be written as a sum of            entries,</a:t>
                </a:r>
              </a:p>
              <a:p>
                <a:r>
                  <a:rPr lang="en-US" dirty="0"/>
                  <a:t>w</a:t>
                </a:r>
                <a:r>
                  <a:rPr lang="en-US" dirty="0" smtClean="0"/>
                  <a:t>eighted by a pair of kernel evaluations between test and training points:</a:t>
                </a:r>
                <a:endParaRPr lang="en-US" dirty="0"/>
              </a:p>
            </p:txBody>
          </p:sp>
          <p:pic>
            <p:nvPicPr>
              <p:cNvPr id="17" name="Picture 16" descr="TP_tmp.png"/>
              <p:cNvPicPr>
                <a:picLocks noChangeAspect="1"/>
              </p:cNvPicPr>
              <p:nvPr>
                <p:custDataLst>
                  <p:tags r:id="rId4"/>
                </p:custDataLst>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36823" y="2326751"/>
                <a:ext cx="5257800" cy="787400"/>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pic>
          <p:nvPicPr>
            <p:cNvPr id="15" name="Picture 14" descr="TP_tmp.png"/>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bwMode="auto">
            <a:xfrm>
              <a:off x="5617241" y="1675886"/>
              <a:ext cx="482600" cy="330200"/>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grpSp>
        <p:nvGrpSpPr>
          <p:cNvPr id="32" name="Group 31"/>
          <p:cNvGrpSpPr/>
          <p:nvPr/>
        </p:nvGrpSpPr>
        <p:grpSpPr>
          <a:xfrm>
            <a:off x="423680" y="2486235"/>
            <a:ext cx="8401171" cy="3460068"/>
            <a:chOff x="423680" y="2486235"/>
            <a:chExt cx="8401171" cy="3460068"/>
          </a:xfrm>
        </p:grpSpPr>
        <p:sp>
          <p:nvSpPr>
            <p:cNvPr id="18" name="TextBox 17"/>
            <p:cNvSpPr txBox="1"/>
            <p:nvPr/>
          </p:nvSpPr>
          <p:spPr>
            <a:xfrm>
              <a:off x="423680" y="2486235"/>
              <a:ext cx="8401171" cy="3293209"/>
            </a:xfrm>
            <a:prstGeom prst="rect">
              <a:avLst/>
            </a:prstGeom>
            <a:noFill/>
          </p:spPr>
          <p:txBody>
            <a:bodyPr wrap="square" rtlCol="0">
              <a:spAutoFit/>
            </a:bodyPr>
            <a:lstStyle/>
            <a:p>
              <a:pPr marL="342900" indent="-342900">
                <a:spcAft>
                  <a:spcPts val="1800"/>
                </a:spcAft>
                <a:buFont typeface="+mj-lt"/>
                <a:buAutoNum type="arabicPeriod"/>
              </a:pPr>
              <a:r>
                <a:rPr lang="en-US" sz="2000" b="1" dirty="0" smtClean="0"/>
                <a:t>Training time: </a:t>
              </a:r>
              <a:r>
                <a:rPr lang="en-US" b="1" dirty="0" smtClean="0">
                  <a:solidFill>
                    <a:srgbClr val="660066"/>
                  </a:solidFill>
                </a:rPr>
                <a:t>Build a cover tree </a:t>
              </a:r>
              <a:r>
                <a:rPr lang="en-US" dirty="0" smtClean="0"/>
                <a:t>on all </a:t>
              </a:r>
              <a:r>
                <a:rPr lang="en-US" b="1" dirty="0" smtClean="0"/>
                <a:t>pairs</a:t>
              </a:r>
              <a:r>
                <a:rPr lang="en-US" dirty="0" smtClean="0"/>
                <a:t> of training points. </a:t>
              </a:r>
              <a:r>
                <a:rPr lang="en-US" b="1" dirty="0" smtClean="0">
                  <a:solidFill>
                    <a:srgbClr val="008000"/>
                  </a:solidFill>
                </a:rPr>
                <a:t>Cache </a:t>
              </a:r>
              <a:r>
                <a:rPr lang="en-US" b="1" dirty="0" err="1" smtClean="0">
                  <a:solidFill>
                    <a:srgbClr val="008000"/>
                  </a:solidFill>
                </a:rPr>
                <a:t>unweighted</a:t>
              </a:r>
              <a:r>
                <a:rPr lang="en-US" b="1" dirty="0" smtClean="0">
                  <a:solidFill>
                    <a:srgbClr val="008000"/>
                  </a:solidFill>
                </a:rPr>
                <a:t> sums </a:t>
              </a:r>
              <a:r>
                <a:rPr lang="en-US" dirty="0" smtClean="0"/>
                <a:t>at each node. </a:t>
              </a:r>
            </a:p>
            <a:p>
              <a:pPr marL="342900" indent="-342900">
                <a:spcAft>
                  <a:spcPts val="1800"/>
                </a:spcAft>
                <a:buFont typeface="+mj-lt"/>
                <a:buAutoNum type="arabicPeriod"/>
              </a:pPr>
              <a:r>
                <a:rPr lang="en-US" sz="2000" b="1" dirty="0" smtClean="0">
                  <a:solidFill>
                    <a:srgbClr val="000000"/>
                  </a:solidFill>
                </a:rPr>
                <a:t>Test time: </a:t>
              </a:r>
              <a:r>
                <a:rPr lang="en-US" dirty="0" smtClean="0">
                  <a:solidFill>
                    <a:srgbClr val="000000"/>
                  </a:solidFill>
                </a:rPr>
                <a:t>Compute the weighted sum by</a:t>
              </a:r>
              <a:r>
                <a:rPr lang="en-US" b="1" dirty="0" smtClean="0">
                  <a:solidFill>
                    <a:srgbClr val="000000"/>
                  </a:solidFill>
                </a:rPr>
                <a:t> </a:t>
              </a:r>
              <a:r>
                <a:rPr lang="en-US" b="1" dirty="0" err="1" smtClean="0">
                  <a:solidFill>
                    <a:srgbClr val="660066"/>
                  </a:solidFill>
                </a:rPr>
                <a:t>recursing</a:t>
              </a:r>
              <a:r>
                <a:rPr lang="en-US" b="1" dirty="0" smtClean="0">
                  <a:solidFill>
                    <a:srgbClr val="660066"/>
                  </a:solidFill>
                </a:rPr>
                <a:t> over the tree</a:t>
              </a:r>
              <a:r>
                <a:rPr lang="en-US" dirty="0" smtClean="0"/>
                <a:t>. </a:t>
              </a:r>
            </a:p>
            <a:p>
              <a:pPr marL="800100" lvl="1" indent="-342900">
                <a:spcAft>
                  <a:spcPts val="1800"/>
                </a:spcAft>
                <a:buFont typeface="Arial"/>
                <a:buChar char="•"/>
              </a:pPr>
              <a:r>
                <a:rPr lang="en-US" dirty="0" smtClean="0"/>
                <a:t>At each node, </a:t>
              </a:r>
              <a:r>
                <a:rPr lang="en-US" b="1" dirty="0" smtClean="0">
                  <a:solidFill>
                    <a:srgbClr val="FF0000"/>
                  </a:solidFill>
                </a:rPr>
                <a:t>dynamically compute bounds on weights </a:t>
              </a:r>
              <a:r>
                <a:rPr lang="en-US" dirty="0" smtClean="0"/>
                <a:t>from the test points.</a:t>
              </a:r>
            </a:p>
            <a:p>
              <a:pPr marL="800100" lvl="1" indent="-342900">
                <a:spcAft>
                  <a:spcPts val="1800"/>
                </a:spcAft>
                <a:buFont typeface="Arial"/>
                <a:buChar char="•"/>
              </a:pPr>
              <a:r>
                <a:rPr lang="en-US" dirty="0" smtClean="0"/>
                <a:t>When upper and lower weight bounds are close, </a:t>
              </a:r>
              <a:r>
                <a:rPr lang="en-US" b="1" dirty="0" smtClean="0">
                  <a:solidFill>
                    <a:srgbClr val="0000FF"/>
                  </a:solidFill>
                </a:rPr>
                <a:t>cut off the recursion </a:t>
              </a:r>
              <a:r>
                <a:rPr lang="en-US" dirty="0" smtClean="0"/>
                <a:t>at high-level nodes, and</a:t>
              </a:r>
              <a:r>
                <a:rPr lang="en-US" b="1" dirty="0" smtClean="0"/>
                <a:t> </a:t>
              </a:r>
              <a:r>
                <a:rPr lang="en-US" b="1" dirty="0" smtClean="0">
                  <a:solidFill>
                    <a:srgbClr val="008000"/>
                  </a:solidFill>
                </a:rPr>
                <a:t>approximate </a:t>
              </a:r>
              <a:r>
                <a:rPr lang="en-US" b="1" dirty="0">
                  <a:solidFill>
                    <a:srgbClr val="008000"/>
                  </a:solidFill>
                </a:rPr>
                <a:t>the </a:t>
              </a:r>
              <a:r>
                <a:rPr lang="en-US" b="1" dirty="0" smtClean="0">
                  <a:solidFill>
                    <a:srgbClr val="008000"/>
                  </a:solidFill>
                </a:rPr>
                <a:t>weighted sum</a:t>
              </a:r>
              <a:r>
                <a:rPr lang="en-US" b="1" dirty="0" smtClean="0"/>
                <a:t> </a:t>
              </a:r>
              <a:r>
                <a:rPr lang="en-US" dirty="0"/>
                <a:t>by the average weight times the </a:t>
              </a:r>
              <a:r>
                <a:rPr lang="en-US" dirty="0" err="1"/>
                <a:t>unweighted</a:t>
              </a:r>
              <a:r>
                <a:rPr lang="en-US" dirty="0"/>
                <a:t> sum: </a:t>
              </a:r>
            </a:p>
            <a:p>
              <a:pPr marL="342900" indent="-342900">
                <a:spcAft>
                  <a:spcPts val="1800"/>
                </a:spcAft>
                <a:buFont typeface="+mj-lt"/>
                <a:buAutoNum type="arabicPeriod"/>
              </a:pPr>
              <a:endParaRPr lang="en-US" dirty="0" smtClean="0"/>
            </a:p>
          </p:txBody>
        </p:sp>
        <p:pic>
          <p:nvPicPr>
            <p:cNvPr id="30" name="Picture 29" descr="TP_tmp.png"/>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bwMode="auto">
            <a:xfrm>
              <a:off x="1529964" y="5260503"/>
              <a:ext cx="6350000" cy="685800"/>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sp>
        <p:nvSpPr>
          <p:cNvPr id="31" name="TextBox 30"/>
          <p:cNvSpPr txBox="1"/>
          <p:nvPr/>
        </p:nvSpPr>
        <p:spPr>
          <a:xfrm>
            <a:off x="516584" y="5917664"/>
            <a:ext cx="8470422" cy="369332"/>
          </a:xfrm>
          <a:prstGeom prst="rect">
            <a:avLst/>
          </a:prstGeom>
          <a:noFill/>
        </p:spPr>
        <p:txBody>
          <a:bodyPr wrap="square" rtlCol="0">
            <a:spAutoFit/>
          </a:bodyPr>
          <a:lstStyle/>
          <a:p>
            <a:r>
              <a:rPr lang="en-US" b="1" dirty="0" smtClean="0"/>
              <a:t>Details (in paper)</a:t>
            </a:r>
            <a:r>
              <a:rPr lang="en-US" dirty="0" smtClean="0"/>
              <a:t>: distance metrics, weight bounds, cutoff heuristic, optimizations, etc. </a:t>
            </a:r>
            <a:endParaRPr lang="en-US" b="1" dirty="0"/>
          </a:p>
        </p:txBody>
      </p:sp>
    </p:spTree>
    <p:custDataLst>
      <p:tags r:id="rId1"/>
    </p:custDataLst>
    <p:extLst>
      <p:ext uri="{BB962C8B-B14F-4D97-AF65-F5344CB8AC3E}">
        <p14:creationId xmlns:p14="http://schemas.microsoft.com/office/powerpoint/2010/main" val="342996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alphaModFix amt="10000"/>
          </a:blip>
          <a:stretch>
            <a:fillRect/>
          </a:stretch>
        </p:blipFill>
        <p:spPr>
          <a:xfrm>
            <a:off x="274320" y="996696"/>
            <a:ext cx="6496103" cy="5325998"/>
          </a:xfrm>
          <a:prstGeom prst="rect">
            <a:avLst/>
          </a:prstGeom>
        </p:spPr>
      </p:pic>
      <p:sp>
        <p:nvSpPr>
          <p:cNvPr id="5" name="TextBox 4"/>
          <p:cNvSpPr txBox="1"/>
          <p:nvPr/>
        </p:nvSpPr>
        <p:spPr>
          <a:xfrm>
            <a:off x="388101" y="180080"/>
            <a:ext cx="6917934" cy="461665"/>
          </a:xfrm>
          <a:prstGeom prst="rect">
            <a:avLst/>
          </a:prstGeom>
          <a:noFill/>
        </p:spPr>
        <p:txBody>
          <a:bodyPr wrap="square" rtlCol="0">
            <a:spAutoFit/>
          </a:bodyPr>
          <a:lstStyle/>
          <a:p>
            <a:r>
              <a:rPr lang="en-US" sz="2400" b="1" dirty="0" smtClean="0"/>
              <a:t>Fast GP Posteriors: Comparison</a:t>
            </a:r>
            <a:endParaRPr lang="en-US" sz="2400" b="1" dirty="0"/>
          </a:p>
        </p:txBody>
      </p:sp>
      <p:grpSp>
        <p:nvGrpSpPr>
          <p:cNvPr id="31" name="Group 30"/>
          <p:cNvGrpSpPr/>
          <p:nvPr/>
        </p:nvGrpSpPr>
        <p:grpSpPr bwMode="auto">
          <a:xfrm>
            <a:off x="388101" y="2340217"/>
            <a:ext cx="6819605" cy="1200329"/>
            <a:chOff x="388101" y="2340217"/>
            <a:chExt cx="6819605" cy="1200329"/>
          </a:xfrm>
        </p:grpSpPr>
        <p:sp>
          <p:nvSpPr>
            <p:cNvPr id="18" name="TextBox 17"/>
            <p:cNvSpPr txBox="1"/>
            <p:nvPr/>
          </p:nvSpPr>
          <p:spPr bwMode="auto">
            <a:xfrm>
              <a:off x="388101" y="2340217"/>
              <a:ext cx="6819605" cy="1200329"/>
            </a:xfrm>
            <a:prstGeom prst="rect">
              <a:avLst/>
            </a:prstGeom>
            <a:noFill/>
          </p:spPr>
          <p:txBody>
            <a:bodyPr wrap="square" rtlCol="0">
              <a:spAutoFit/>
            </a:bodyPr>
            <a:lstStyle/>
            <a:p>
              <a:r>
                <a:rPr lang="en-US" b="1" dirty="0" smtClean="0">
                  <a:solidFill>
                    <a:srgbClr val="008000"/>
                  </a:solidFill>
                </a:rPr>
                <a:t>Product-tree complexity</a:t>
              </a:r>
              <a:r>
                <a:rPr lang="en-US" dirty="0">
                  <a:solidFill>
                    <a:srgbClr val="008000"/>
                  </a:solidFill>
                </a:rPr>
                <a:t>: </a:t>
              </a:r>
              <a:r>
                <a:rPr lang="en-US" dirty="0"/>
                <a:t>roughly                         , where </a:t>
              </a:r>
              <a:r>
                <a:rPr lang="en-US" i="1" dirty="0"/>
                <a:t>k</a:t>
              </a:r>
              <a:r>
                <a:rPr lang="en-US" dirty="0"/>
                <a:t> is the number of training points within a “neighborhood” (kernel </a:t>
              </a:r>
              <a:r>
                <a:rPr lang="en-US" dirty="0" err="1"/>
                <a:t>lengthscale</a:t>
              </a:r>
              <a:r>
                <a:rPr lang="en-US" dirty="0"/>
                <a:t>) of a </a:t>
              </a:r>
              <a:r>
                <a:rPr lang="en-US" dirty="0" smtClean="0"/>
                <a:t>test point</a:t>
              </a:r>
              <a:r>
                <a:rPr lang="en-US" dirty="0"/>
                <a:t>. </a:t>
              </a:r>
            </a:p>
            <a:p>
              <a:endParaRPr lang="en-US" dirty="0"/>
            </a:p>
          </p:txBody>
        </p:sp>
        <p:pic>
          <p:nvPicPr>
            <p:cNvPr id="29" name="Picture 28" descr="TP_tmp.png"/>
            <p:cNvPicPr>
              <a:picLocks noChangeAspect="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bwMode="auto">
            <a:xfrm>
              <a:off x="3643271" y="2383525"/>
              <a:ext cx="1270000" cy="304800"/>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grpSp>
        <p:nvGrpSpPr>
          <p:cNvPr id="25" name="Group 24"/>
          <p:cNvGrpSpPr/>
          <p:nvPr/>
        </p:nvGrpSpPr>
        <p:grpSpPr bwMode="auto">
          <a:xfrm>
            <a:off x="369051" y="1227793"/>
            <a:ext cx="2602447" cy="369332"/>
            <a:chOff x="388101" y="1227793"/>
            <a:chExt cx="2602447" cy="369332"/>
          </a:xfrm>
        </p:grpSpPr>
        <p:pic>
          <p:nvPicPr>
            <p:cNvPr id="23" name="Picture 22" descr="TP_tmp.png"/>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bwMode="auto">
            <a:xfrm>
              <a:off x="2279348" y="1292325"/>
              <a:ext cx="711200" cy="304800"/>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16" name="TextBox 15"/>
            <p:cNvSpPr txBox="1"/>
            <p:nvPr/>
          </p:nvSpPr>
          <p:spPr bwMode="auto">
            <a:xfrm>
              <a:off x="388101" y="1227793"/>
              <a:ext cx="1929347" cy="369332"/>
            </a:xfrm>
            <a:prstGeom prst="rect">
              <a:avLst/>
            </a:prstGeom>
            <a:noFill/>
          </p:spPr>
          <p:txBody>
            <a:bodyPr wrap="square" rtlCol="0">
              <a:spAutoFit/>
            </a:bodyPr>
            <a:lstStyle/>
            <a:p>
              <a:r>
                <a:rPr lang="en-US" b="1" dirty="0">
                  <a:solidFill>
                    <a:srgbClr val="800000"/>
                  </a:solidFill>
                </a:rPr>
                <a:t>Naïve complexity: </a:t>
              </a:r>
            </a:p>
          </p:txBody>
        </p:sp>
      </p:grpSp>
      <p:grpSp>
        <p:nvGrpSpPr>
          <p:cNvPr id="28" name="Group 27"/>
          <p:cNvGrpSpPr/>
          <p:nvPr/>
        </p:nvGrpSpPr>
        <p:grpSpPr bwMode="auto">
          <a:xfrm>
            <a:off x="369051" y="1768617"/>
            <a:ext cx="3977375" cy="369332"/>
            <a:chOff x="388101" y="1768617"/>
            <a:chExt cx="3977375" cy="369332"/>
          </a:xfrm>
        </p:grpSpPr>
        <p:pic>
          <p:nvPicPr>
            <p:cNvPr id="26" name="Picture 25" descr="TP_tmp.png"/>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bwMode="auto">
            <a:xfrm>
              <a:off x="3755876" y="1858549"/>
              <a:ext cx="609600" cy="279400"/>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17" name="TextBox 16"/>
            <p:cNvSpPr txBox="1"/>
            <p:nvPr/>
          </p:nvSpPr>
          <p:spPr bwMode="auto">
            <a:xfrm>
              <a:off x="388101" y="1768617"/>
              <a:ext cx="3554479" cy="369332"/>
            </a:xfrm>
            <a:prstGeom prst="rect">
              <a:avLst/>
            </a:prstGeom>
            <a:noFill/>
          </p:spPr>
          <p:txBody>
            <a:bodyPr wrap="square" rtlCol="0">
              <a:spAutoFit/>
            </a:bodyPr>
            <a:lstStyle/>
            <a:p>
              <a:r>
                <a:rPr lang="en-US" b="1" dirty="0">
                  <a:solidFill>
                    <a:srgbClr val="0000FF"/>
                  </a:solidFill>
                </a:rPr>
                <a:t>Sparse matrix complexity: </a:t>
              </a:r>
              <a:r>
                <a:rPr lang="en-US" dirty="0">
                  <a:solidFill>
                    <a:srgbClr val="0000FF"/>
                  </a:solidFill>
                </a:rPr>
                <a:t> </a:t>
              </a:r>
              <a:r>
                <a:rPr lang="en-US" dirty="0"/>
                <a:t>at least </a:t>
              </a:r>
              <a:endParaRPr lang="en-US" b="1" dirty="0"/>
            </a:p>
          </p:txBody>
        </p:sp>
      </p:grpSp>
      <p:sp>
        <p:nvSpPr>
          <p:cNvPr id="32" name="TextBox 31"/>
          <p:cNvSpPr txBox="1"/>
          <p:nvPr/>
        </p:nvSpPr>
        <p:spPr>
          <a:xfrm>
            <a:off x="358051" y="3540546"/>
            <a:ext cx="5740276" cy="1431161"/>
          </a:xfrm>
          <a:prstGeom prst="rect">
            <a:avLst/>
          </a:prstGeom>
          <a:noFill/>
        </p:spPr>
        <p:txBody>
          <a:bodyPr wrap="square" rtlCol="0">
            <a:spAutoFit/>
          </a:bodyPr>
          <a:lstStyle/>
          <a:p>
            <a:pPr>
              <a:spcAft>
                <a:spcPts val="600"/>
              </a:spcAft>
            </a:pPr>
            <a:r>
              <a:rPr lang="en-US" b="1" dirty="0" smtClean="0"/>
              <a:t>Concretely:</a:t>
            </a:r>
            <a:r>
              <a:rPr lang="en-US" dirty="0"/>
              <a:t> </a:t>
            </a:r>
            <a:r>
              <a:rPr lang="en-US" dirty="0" smtClean="0"/>
              <a:t>suppose </a:t>
            </a:r>
            <a:r>
              <a:rPr lang="en-US" i="1" dirty="0" smtClean="0"/>
              <a:t>k </a:t>
            </a:r>
            <a:r>
              <a:rPr lang="en-US" dirty="0" smtClean="0"/>
              <a:t>= 100</a:t>
            </a:r>
            <a:r>
              <a:rPr lang="en-US" b="1" dirty="0" smtClean="0"/>
              <a:t>, </a:t>
            </a:r>
            <a:r>
              <a:rPr lang="en-US" i="1" dirty="0" smtClean="0"/>
              <a:t>N </a:t>
            </a:r>
            <a:r>
              <a:rPr lang="en-US" dirty="0" smtClean="0"/>
              <a:t>= 100000</a:t>
            </a:r>
            <a:r>
              <a:rPr lang="en-US" i="1" dirty="0" smtClean="0"/>
              <a:t>.</a:t>
            </a:r>
            <a:endParaRPr lang="en-US" i="1" dirty="0"/>
          </a:p>
          <a:p>
            <a:pPr>
              <a:spcAft>
                <a:spcPts val="600"/>
              </a:spcAft>
            </a:pPr>
            <a:r>
              <a:rPr lang="en-US" dirty="0" smtClean="0"/>
              <a:t>If naïve computation allows </a:t>
            </a:r>
            <a:r>
              <a:rPr lang="en-US" b="1" dirty="0" smtClean="0">
                <a:solidFill>
                  <a:srgbClr val="800000"/>
                </a:solidFill>
              </a:rPr>
              <a:t>1 MCMC sample/second</a:t>
            </a:r>
            <a:r>
              <a:rPr lang="en-US" dirty="0" smtClean="0"/>
              <a:t>,</a:t>
            </a:r>
          </a:p>
          <a:p>
            <a:pPr>
              <a:spcAft>
                <a:spcPts val="600"/>
              </a:spcAft>
            </a:pPr>
            <a:r>
              <a:rPr lang="en-US" dirty="0" smtClean="0"/>
              <a:t>then a product tree allows  </a:t>
            </a:r>
            <a:r>
              <a:rPr lang="en-US" b="1" dirty="0" smtClean="0">
                <a:solidFill>
                  <a:srgbClr val="008000"/>
                </a:solidFill>
              </a:rPr>
              <a:t>200000 samples/second</a:t>
            </a:r>
            <a:r>
              <a:rPr lang="en-US" dirty="0" smtClean="0"/>
              <a:t>.</a:t>
            </a:r>
          </a:p>
          <a:p>
            <a:pPr>
              <a:spcAft>
                <a:spcPts val="600"/>
              </a:spcAft>
            </a:pPr>
            <a:r>
              <a:rPr lang="en-US" dirty="0" smtClean="0"/>
              <a:t>(ignoring any non-GP components in the model)</a:t>
            </a:r>
            <a:endParaRPr lang="en-US" dirty="0"/>
          </a:p>
        </p:txBody>
      </p:sp>
    </p:spTree>
    <p:custDataLst>
      <p:tags r:id="rId1"/>
    </p:custDataLst>
    <p:extLst>
      <p:ext uri="{BB962C8B-B14F-4D97-AF65-F5344CB8AC3E}">
        <p14:creationId xmlns:p14="http://schemas.microsoft.com/office/powerpoint/2010/main" val="2553826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ags/tag1.xml><?xml version="1.0" encoding="utf-8"?>
<p:tagLst xmlns:a="http://schemas.openxmlformats.org/drawingml/2006/main" xmlns:r="http://schemas.openxmlformats.org/officeDocument/2006/relationships" xmlns:p="http://schemas.openxmlformats.org/presentationml/2006/main">
  <p:tag name="FIRSTDMOORE@C02HXAJNDKQT3PP7" val="4938"/>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10;\pagestyle{empty}&#10;&#10;\begin{document}&#10;$O(N^2)$&#10;&#10;\end{document}"/>
  <p:tag name="FILENAME" val="TP_tmp"/>
  <p:tag name="FORMAT" val="png16m"/>
  <p:tag name="RES" val="1200"/>
  <p:tag name="BLEND" val="0"/>
  <p:tag name="TRANSPARENT" val="0"/>
  <p:tag name="TBUG" val="0"/>
  <p:tag name="ALLOWFS" val="0"/>
  <p:tag name="ORIGWIDTH" val="28"/>
  <p:tag name="PICTUREFILESIZE" val="5406"/>
</p:tagLst>
</file>

<file path=ppt/tags/tag1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10;\pagestyle{empty}&#10;&#10;\begin{document}&#10;$K_y = \mathbf{k}(\mathbf{X}, \mathbf{X}) + \sigma_n^2 \mathbf{I}$&#10;&#10;\end{document}"/>
  <p:tag name="FILENAME" val="TP_tmp"/>
  <p:tag name="FORMAT" val="png16m"/>
  <p:tag name="RES" val="1200"/>
  <p:tag name="BLEND" val="0"/>
  <p:tag name="TRANSPARENT" val="0"/>
  <p:tag name="TBUG" val="0"/>
  <p:tag name="ALLOWFS" val="0"/>
  <p:tag name="ORIGWIDTH" val="90"/>
  <p:tag name="PICTUREFILESIZE" val="8277"/>
</p:tagLst>
</file>

<file path=ppt/tags/tag1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 \usepackage{amsmath}&#10;\pagestyle{empty}&#10;&#10;\begin{document}&#10;\begin{align*}&#10;f(\mathbf{x^*}) &amp;\sim \mathcal{N}(\mathbf{\mu^*}, \mathbf{\Sigma^*}) \\&#10;\mu^* &amp;= \mathbf{k^{*T} } K_y ^ {-1} \mathbf{y}\\&#10;\Sigma^* &amp;= \mathbf{k}^{**} - \mathbf{k^{*T}} K_y^{-1} \mathbf{k}^*&#10;\end{align*}&#10;\end{document}"/>
  <p:tag name="FILENAME" val="TP_tmp"/>
  <p:tag name="FORMAT" val="png16m"/>
  <p:tag name="RES" val="4800"/>
  <p:tag name="BLEND" val="0"/>
  <p:tag name="TRANSPARENT" val="1"/>
  <p:tag name="TBUG" val="0"/>
  <p:tag name="ALLOWFS" val="0"/>
  <p:tag name="ORIGWIDTH" val="111"/>
  <p:tag name="PICTUREFILESIZE" val="132833"/>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usepackage{amsmath}&#10;\pagestyle{empty}&#10;&#10;\begin{document}&#10;$\mathbf{k^*} = \mathbf{k}(\mathbf{X}, \mathbf{x^*}), &#10;\mathbf{k^{**}} = \mathbf{k}(\mathbf{x^*}, \mathbf{x^*})$&#10;\end{document}"/>
  <p:tag name="FILENAME" val="TP_tmp"/>
  <p:tag name="FORMAT" val="png16m"/>
  <p:tag name="RES" val="2400"/>
  <p:tag name="BLEND" val="0"/>
  <p:tag name="TRANSPARENT" val="1"/>
  <p:tag name="TBUG" val="0"/>
  <p:tag name="ALLOWFS" val="0"/>
  <p:tag name="ORIGWIDTH" val="133"/>
  <p:tag name="PICTUREFILESIZE" val="19207"/>
</p:tagLst>
</file>

<file path=ppt/tags/tag14.xml><?xml version="1.0" encoding="utf-8"?>
<p:tagLst xmlns:a="http://schemas.openxmlformats.org/drawingml/2006/main" xmlns:r="http://schemas.openxmlformats.org/officeDocument/2006/relationships" xmlns:p="http://schemas.openxmlformats.org/presentationml/2006/main">
  <p:tag name="TIMING" val="|21.1|1.3|4|35.7|0.8|1.6|20.9|19.7|39.3|41.9"/>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 \usepackage{amsmath}&#10;\pagestyle{empty}&#10;&#10;\begin{document}&#10;\begin{align*}&#10;\Sigma^*_{ij} &amp;= \mathbf{k^{**}}(\mathbf{x^*_i}, \mathbf{x^*_j}) -  \mathbf{k_i^{*T}} K_y^{-1} \mathbf{k_j^*}&#10;\end{align*}&#10;\end{document}"/>
  <p:tag name="FILENAME" val="TP_tmp"/>
  <p:tag name="FORMAT" val="png16m"/>
  <p:tag name="RES" val="4800"/>
  <p:tag name="BLEND" val="0"/>
  <p:tag name="TRANSPARENT" val="1"/>
  <p:tag name="TBUG" val="0"/>
  <p:tag name="ALLOWFS" val="0"/>
  <p:tag name="ORIGWIDTH" val="135"/>
  <p:tag name="PICTUREFILESIZE" val="60720"/>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10;\pagestyle{empty}&#10;&#10;\begin{document}&#10;$O(N)$&#10;&#10;\end{document}"/>
  <p:tag name="FILENAME" val="TP_tmp"/>
  <p:tag name="FORMAT" val="png16m"/>
  <p:tag name="RES" val="1200"/>
  <p:tag name="BLEND" val="0"/>
  <p:tag name="TRANSPARENT" val="0"/>
  <p:tag name="TBUG" val="0"/>
  <p:tag name="ALLOWFS" val="0"/>
  <p:tag name="ORIGWIDTH" val="24"/>
  <p:tag name="PICTUREFILESIZE" val="4939"/>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10;\pagestyle{empty}&#10;&#10;\begin{document}&#10;$O(N^2)$&#10;&#10;\end{document}"/>
  <p:tag name="FILENAME" val="TP_tmp"/>
  <p:tag name="FORMAT" val="png16m"/>
  <p:tag name="RES" val="1200"/>
  <p:tag name="BLEND" val="0"/>
  <p:tag name="TRANSPARENT" val="0"/>
  <p:tag name="TBUG" val="0"/>
  <p:tag name="ALLOWFS" val="0"/>
  <p:tag name="ORIGWIDTH" val="28"/>
  <p:tag name="PICTUREFILESIZE" val="5406"/>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10;\pagestyle{empty}&#10;&#10;\begin{document}&#10;Sparsity threshold: $10^{-8}$&#10;&#10;\end{document}"/>
  <p:tag name="FILENAME" val="TP_tmp"/>
  <p:tag name="FORMAT" val="png16m"/>
  <p:tag name="RES" val="1200"/>
  <p:tag name="BLEND" val="0"/>
  <p:tag name="TRANSPARENT" val="0"/>
  <p:tag name="TBUG" val="0"/>
  <p:tag name="ALLOWFS" val="0"/>
  <p:tag name="ORIGWIDTH" val="106"/>
  <p:tag name="PICTUREFILESIZE" val="9475"/>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10;\pagestyle{empty}&#10;&#10;\begin{document}&#10;$K_y^{-1}$&#10;\end{document}"/>
  <p:tag name="FILENAME" val="TP_tmp"/>
  <p:tag name="FORMAT" val="png16m"/>
  <p:tag name="RES" val="1200"/>
  <p:tag name="BLEND" val="0"/>
  <p:tag name="TRANSPARENT" val="0"/>
  <p:tag name="TBUG" val="0"/>
  <p:tag name="ALLOWFS" val="0"/>
  <p:tag name="ORIGWIDTH" val="19"/>
  <p:tag name="PICTUREFILESIZE" val="4388"/>
</p:tagLst>
</file>

<file path=ppt/tags/tag2.xml><?xml version="1.0" encoding="utf-8"?>
<p:tagLst xmlns:a="http://schemas.openxmlformats.org/drawingml/2006/main" xmlns:r="http://schemas.openxmlformats.org/officeDocument/2006/relationships" xmlns:p="http://schemas.openxmlformats.org/presentationml/2006/main">
  <p:tag name="TIMING" val="|0.3|0.3|0.4|0|0"/>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10;\pagestyle{empty}&#10;&#10;\begin{document}&#10;$K_y$&#10;\end{document}"/>
  <p:tag name="FILENAME" val="TP_tmp"/>
  <p:tag name="FORMAT" val="png16m"/>
  <p:tag name="RES" val="1200"/>
  <p:tag name="BLEND" val="0"/>
  <p:tag name="TRANSPARENT" val="0"/>
  <p:tag name="TBUG" val="0"/>
  <p:tag name="ALLOWFS" val="0"/>
  <p:tag name="ORIGWIDTH" val="13"/>
  <p:tag name="PICTUREFILESIZE" val="4083"/>
</p:tagLst>
</file>

<file path=ppt/tags/tag21.xml><?xml version="1.0" encoding="utf-8"?>
<p:tagLst xmlns:a="http://schemas.openxmlformats.org/drawingml/2006/main" xmlns:r="http://schemas.openxmlformats.org/officeDocument/2006/relationships" xmlns:p="http://schemas.openxmlformats.org/presentationml/2006/main">
  <p:tag name="TIMING" val="|1.8|51.8|28.6"/>
</p:tagLst>
</file>

<file path=ppt/tags/tag2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 \usepackage{amsmath}&#10;\pagestyle{empty}&#10;&#10;\begin{document}&#10;$\mathbf{k}({\bf x^*_i}, {\bf x_p})$&#10;\end{document}"/>
  <p:tag name="FILENAME" val="TP_tmp"/>
  <p:tag name="FORMAT" val="png16m"/>
  <p:tag name="RES" val="4800"/>
  <p:tag name="BLEND" val="0"/>
  <p:tag name="TRANSPARENT" val="1"/>
  <p:tag name="TBUG" val="0"/>
  <p:tag name="ALLOWFS" val="0"/>
  <p:tag name="ORIGWIDTH" val="40"/>
  <p:tag name="PICTUREFILESIZE" val="21402"/>
</p:tagLst>
</file>

<file path=ppt/tags/tag2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 \usepackage{amsmath}&#10;\pagestyle{empty}&#10;&#10;\begin{document}&#10;$\mathbf{k}({\bf x^*_j}, {\bf x_q})$&#10;\end{document}"/>
  <p:tag name="FILENAME" val="TP_tmp"/>
  <p:tag name="FORMAT" val="png16m"/>
  <p:tag name="RES" val="4800"/>
  <p:tag name="BLEND" val="0"/>
  <p:tag name="TRANSPARENT" val="1"/>
  <p:tag name="TBUG" val="0"/>
  <p:tag name="ALLOWFS" val="0"/>
  <p:tag name="ORIGWIDTH" val="39"/>
  <p:tag name="PICTUREFILESIZE" val="22534"/>
</p:tagLst>
</file>

<file path=ppt/tags/tag2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10;\pagestyle{empty}&#10;&#10;\begin{document}&#10;$K_y^{-1}$&#10;\end{document}"/>
  <p:tag name="FILENAME" val="TP_tmp"/>
  <p:tag name="FORMAT" val="png16m"/>
  <p:tag name="RES" val="1200"/>
  <p:tag name="BLEND" val="0"/>
  <p:tag name="TRANSPARENT" val="0"/>
  <p:tag name="TBUG" val="0"/>
  <p:tag name="ALLOWFS" val="0"/>
  <p:tag name="ORIGWIDTH" val="19"/>
  <p:tag name="PICTUREFILESIZE" val="4388"/>
</p:tagLst>
</file>

<file path=ppt/tags/tag2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 \usepackage{amsmath}&#10;\pagestyle{empty}&#10;&#10;\begin{document}&#10;\begin{align*}&#10;\mathbf{k_i^{*T}} K_y^{-1} \mathbf{k_j^*} = \sum_{p=1}^N \sum_{q=1}^N (K_y^{-1})_{pq} \mathbf{k}({\bf x^*_i}, {\bf x_p}) \mathbf{k}({\bf x^*_j}, {\bf x_q})&#10;\end{align*}&#10;\end{document}"/>
  <p:tag name="FILENAME" val="TP_tmp"/>
  <p:tag name="FORMAT" val="png16m"/>
  <p:tag name="RES" val="4800"/>
  <p:tag name="BLEND" val="0"/>
  <p:tag name="TRANSPARENT" val="1"/>
  <p:tag name="TBUG" val="0"/>
  <p:tag name="ALLOWFS" val="0"/>
  <p:tag name="ORIGWIDTH" val="207"/>
  <p:tag name="PICTUREFILESIZE" val="155950"/>
</p:tagLst>
</file>

<file path=ppt/tags/tag26.xml><?xml version="1.0" encoding="utf-8"?>
<p:tagLst xmlns:a="http://schemas.openxmlformats.org/drawingml/2006/main" xmlns:r="http://schemas.openxmlformats.org/officeDocument/2006/relationships" xmlns:p="http://schemas.openxmlformats.org/presentationml/2006/main">
  <p:tag name="TIMING" val="|7.1|8.6|4.6|0.5|7.4|0.8|0.6|1.6|1.7|2.9|0.6|14.8"/>
</p:tagLst>
</file>

<file path=ppt/tags/tag27.xml><?xml version="1.0" encoding="utf-8"?>
<p:tagLst xmlns:a="http://schemas.openxmlformats.org/drawingml/2006/main" xmlns:r="http://schemas.openxmlformats.org/officeDocument/2006/relationships" xmlns:p="http://schemas.openxmlformats.org/presentationml/2006/main">
  <p:tag name="TIMING" val="|3.9|7.6|132.5"/>
</p:tagLst>
</file>

<file path=ppt/tags/tag2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usepackage{amsmath}&#10;\pagestyle{empty}&#10;&#10;\begin{document}&#10;\[\sum_{p, q \in \textbf{n}} (K_y^{-1})_{pq} \mathbf{k}({\bf x^*_i}, {\bf x_p}) \mathbf{k}({\bf x^*_j}, {\bf x_q}) \approx \frac{1}{2} (w_{\text{max}} + w_{\text{min}}) \cdot S^\text{UW}_\textbf{n}\]&#10;\end{document}"/>
  <p:tag name="FILENAME" val="TP_tmp"/>
  <p:tag name="FORMAT" val="png16m"/>
  <p:tag name="RES" val="1200"/>
  <p:tag name="BLEND" val="0"/>
  <p:tag name="TRANSPARENT" val="0"/>
  <p:tag name="TBUG" val="0"/>
  <p:tag name="ALLOWFS" val="0"/>
  <p:tag name="ORIGWIDTH" val="250"/>
  <p:tag name="PICTUREFILESIZE" val="23883"/>
</p:tagLst>
</file>

<file path=ppt/tags/tag2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10;\pagestyle{empty}&#10;&#10;\begin{document}&#10;$K_y^{-1}$&#10;\end{document}"/>
  <p:tag name="FILENAME" val="TP_tmp"/>
  <p:tag name="FORMAT" val="png16m"/>
  <p:tag name="RES" val="1200"/>
  <p:tag name="BLEND" val="0"/>
  <p:tag name="TRANSPARENT" val="0"/>
  <p:tag name="TBUG" val="0"/>
  <p:tag name="ALLOWFS" val="0"/>
  <p:tag name="ORIGWIDTH" val="19"/>
  <p:tag name="PICTUREFILESIZE" val="4388"/>
</p:tagLst>
</file>

<file path=ppt/tags/tag3.xml><?xml version="1.0" encoding="utf-8"?>
<p:tagLst xmlns:a="http://schemas.openxmlformats.org/drawingml/2006/main" xmlns:r="http://schemas.openxmlformats.org/officeDocument/2006/relationships" xmlns:p="http://schemas.openxmlformats.org/presentationml/2006/main">
  <p:tag name="TIMING" val="|0|0.1|0.1|0.1"/>
</p:tagLst>
</file>

<file path=ppt/tags/tag3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 \usepackage{amsmath}&#10;\pagestyle{empty}&#10;&#10;\begin{document}&#10;\begin{align*}&#10;\mathbf{k_i^{*T}} K_y^{-1} \mathbf{k_j^*} = \sum_{p=1}^N \sum_{q=1}^N (K_y^{-1})_{pq} \mathbf{k}({\bf x^*_i}, {\bf x_p}) \mathbf{k}({\bf x^*_j}, {\bf x_q})&#10;\end{align*}&#10;\end{document}"/>
  <p:tag name="FILENAME" val="TP_tmp"/>
  <p:tag name="FORMAT" val="png16m"/>
  <p:tag name="RES" val="4800"/>
  <p:tag name="BLEND" val="0"/>
  <p:tag name="TRANSPARENT" val="1"/>
  <p:tag name="TBUG" val="0"/>
  <p:tag name="ALLOWFS" val="0"/>
  <p:tag name="ORIGWIDTH" val="207"/>
  <p:tag name="PICTUREFILESIZE" val="155950"/>
</p:tagLst>
</file>

<file path=ppt/tags/tag31.xml><?xml version="1.0" encoding="utf-8"?>
<p:tagLst xmlns:a="http://schemas.openxmlformats.org/drawingml/2006/main" xmlns:r="http://schemas.openxmlformats.org/officeDocument/2006/relationships" xmlns:p="http://schemas.openxmlformats.org/presentationml/2006/main">
  <p:tag name="TIMING" val="|6.3|1.2"/>
</p:tagLst>
</file>

<file path=ppt/tags/tag3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10;\pagestyle{empty}&#10;&#10;\begin{document}&#10;$O(N)$&#10;&#10;\end{document}"/>
  <p:tag name="FILENAME" val="TP_tmp"/>
  <p:tag name="FORMAT" val="png16m"/>
  <p:tag name="RES" val="1200"/>
  <p:tag name="BLEND" val="0"/>
  <p:tag name="TRANSPARENT" val="0"/>
  <p:tag name="TBUG" val="0"/>
  <p:tag name="ALLOWFS" val="0"/>
  <p:tag name="ORIGWIDTH" val="24"/>
  <p:tag name="PICTUREFILESIZE" val="4939"/>
</p:tagLst>
</file>

<file path=ppt/tags/tag3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10;\pagestyle{empty}&#10;&#10;\begin{document}&#10;$O(N^2)$&#10;&#10;\end{document}"/>
  <p:tag name="FILENAME" val="TP_tmp"/>
  <p:tag name="FORMAT" val="png16m"/>
  <p:tag name="RES" val="1200"/>
  <p:tag name="BLEND" val="0"/>
  <p:tag name="TRANSPARENT" val="0"/>
  <p:tag name="TBUG" val="0"/>
  <p:tag name="ALLOWFS" val="0"/>
  <p:tag name="ORIGWIDTH" val="28"/>
  <p:tag name="PICTUREFILESIZE" val="5406"/>
</p:tagLst>
</file>

<file path=ppt/tags/tag3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10;\pagestyle{empty}&#10;&#10;\begin{document}&#10;$O(k^2 \log N)$&#10;&#10;\end{document}"/>
  <p:tag name="FILENAME" val="TP_tmp"/>
  <p:tag name="FORMAT" val="png16m"/>
  <p:tag name="RES" val="1200"/>
  <p:tag name="BLEND" val="0"/>
  <p:tag name="TRANSPARENT" val="0"/>
  <p:tag name="TBUG" val="0"/>
  <p:tag name="ALLOWFS" val="0"/>
  <p:tag name="ORIGWIDTH" val="50"/>
  <p:tag name="PICTUREFILESIZE" val="7212"/>
</p:tagLst>
</file>

<file path=ppt/tags/tag35.xml><?xml version="1.0" encoding="utf-8"?>
<p:tagLst xmlns:a="http://schemas.openxmlformats.org/drawingml/2006/main" xmlns:r="http://schemas.openxmlformats.org/officeDocument/2006/relationships" xmlns:p="http://schemas.openxmlformats.org/presentationml/2006/main">
  <p:tag name="TIMING" val="|0.7|14.8"/>
</p:tagLst>
</file>

<file path=ppt/tags/tag36.xml><?xml version="1.0" encoding="utf-8"?>
<p:tagLst xmlns:a="http://schemas.openxmlformats.org/drawingml/2006/main" xmlns:r="http://schemas.openxmlformats.org/officeDocument/2006/relationships" xmlns:p="http://schemas.openxmlformats.org/presentationml/2006/main">
  <p:tag name="TIMING" val="|51.3"/>
</p:tagLst>
</file>

<file path=ppt/tags/tag37.xml><?xml version="1.0" encoding="utf-8"?>
<p:tagLst xmlns:a="http://schemas.openxmlformats.org/drawingml/2006/main" xmlns:r="http://schemas.openxmlformats.org/officeDocument/2006/relationships" xmlns:p="http://schemas.openxmlformats.org/presentationml/2006/main">
  <p:tag name="TIMING" val="|0.8|0.9|1.5|1.5"/>
</p:tagLst>
</file>

<file path=ppt/tags/tag3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10;\pagestyle{empty}&#10;&#10;\begin{document}&#10;$K_y^{-1}$&#10;\end{document}"/>
  <p:tag name="FILENAME" val="TP_tmp"/>
  <p:tag name="FORMAT" val="png16m"/>
  <p:tag name="RES" val="1200"/>
  <p:tag name="BLEND" val="0"/>
  <p:tag name="TRANSPARENT" val="0"/>
  <p:tag name="TBUG" val="0"/>
  <p:tag name="ALLOWFS" val="0"/>
  <p:tag name="ORIGWIDTH" val="19"/>
  <p:tag name="PICTUREFILESIZE" val="4388"/>
</p:tagLst>
</file>

<file path=ppt/tags/tag3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usepackage{amsmath}&#10;\pagestyle{empty}&#10;&#10;\begin{document}&#10;&#10;$w_\text{max} \cdot S_\textbf{n}^\text{Abs}$&#10;\end{document}"/>
  <p:tag name="FILENAME" val="TP_tmp"/>
  <p:tag name="FORMAT" val="png16m"/>
  <p:tag name="RES" val="1200"/>
  <p:tag name="BLEND" val="0"/>
  <p:tag name="TRANSPARENT" val="0"/>
  <p:tag name="TBUG" val="0"/>
  <p:tag name="ALLOWFS" val="0"/>
  <p:tag name="ORIGWIDTH" val="51"/>
  <p:tag name="PICTUREFILESIZE" val="6655"/>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10;\pagestyle{empty}&#10;&#10;\begin{document}&#10;$K_y = \mathbf{k}(\mathbf{X}, \mathbf{X}) + \sigma_n^2 \mathbf{I}$&#10;&#10;\end{document}"/>
  <p:tag name="FILENAME" val="TP_tmp"/>
  <p:tag name="FORMAT" val="png16m"/>
  <p:tag name="RES" val="1200"/>
  <p:tag name="BLEND" val="0"/>
  <p:tag name="TRANSPARENT" val="0"/>
  <p:tag name="TBUG" val="0"/>
  <p:tag name="ALLOWFS" val="0"/>
  <p:tag name="ORIGWIDTH" val="90"/>
  <p:tag name="PICTUREFILESIZE" val="8277"/>
</p:tagLst>
</file>

<file path=ppt/tags/tag4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usepackage{amsmath}&#10;\pagestyle{empty}&#10;&#10;\begin{document}&#10;&#10;$w_\text{max} \cdot S_\textbf{n}^\text{Abs}  {\le} \left(\epsilon_\text{rel} \left | \hat{S} + w_\text{min} \cdot S_\textbf{n}^\text{UW}\right | + \epsilon_\text{abs}\right)$&#10;\end{document}"/>
  <p:tag name="FILENAME" val="TP_tmp"/>
  <p:tag name="FORMAT" val="png16m"/>
  <p:tag name="RES" val="1200"/>
  <p:tag name="BLEND" val="0"/>
  <p:tag name="TRANSPARENT" val="0"/>
  <p:tag name="TBUG" val="0"/>
  <p:tag name="ALLOWFS" val="0"/>
  <p:tag name="ORIGWIDTH" val="189"/>
  <p:tag name="PICTUREFILESIZE" val="15390"/>
</p:tagLst>
</file>

<file path=ppt/tags/tag4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10;\pagestyle{empty}&#10;&#10;\begin{document}&#10;$K_y^{-1}$&#10;\end{document}"/>
  <p:tag name="FILENAME" val="TP_tmp"/>
  <p:tag name="FORMAT" val="png16m"/>
  <p:tag name="RES" val="1200"/>
  <p:tag name="BLEND" val="0"/>
  <p:tag name="TRANSPARENT" val="0"/>
  <p:tag name="TBUG" val="0"/>
  <p:tag name="ALLOWFS" val="0"/>
  <p:tag name="ORIGWIDTH" val="19"/>
  <p:tag name="PICTUREFILESIZE" val="4388"/>
</p:tagLst>
</file>

<file path=ppt/tags/tag4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usepackage{amsmath}&#10;\pagestyle{empty}&#10;&#10;\begin{document}&#10;&#10;$\left | \hat{S} + w_\text{min} \cdot S_\textbf{n}^\text{UW}\right | $&#10;\end{document}"/>
  <p:tag name="FILENAME" val="TP_tmp"/>
  <p:tag name="FORMAT" val="png16m"/>
  <p:tag name="RES" val="1200"/>
  <p:tag name="BLEND" val="0"/>
  <p:tag name="TRANSPARENT" val="0"/>
  <p:tag name="TBUG" val="0"/>
  <p:tag name="ALLOWFS" val="0"/>
  <p:tag name="ORIGWIDTH" val="72"/>
  <p:tag name="PICTUREFILESIZE" val="7807"/>
</p:tagLst>
</file>

<file path=ppt/tags/tag43.xml><?xml version="1.0" encoding="utf-8"?>
<p:tagLst xmlns:a="http://schemas.openxmlformats.org/drawingml/2006/main" xmlns:r="http://schemas.openxmlformats.org/officeDocument/2006/relationships" xmlns:p="http://schemas.openxmlformats.org/presentationml/2006/main">
  <p:tag name="TIMING" val="|0.7|14.8"/>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 \usepackage{amsmath}&#10;\pagestyle{empty}&#10;&#10;\begin{document}&#10;\begin{align*}&#10;f(\mathbf{x^*}) &amp;\sim \mathcal{N}(\mathbf{\mu^*}, \mathbf{\Sigma^*}) \\&#10;\mu^* &amp;= \mathbf{k^{*T} } K_y ^ {-1} \mathbf{y}\\&#10;\Sigma^* &amp;= \mathbf{k}^{**} - \mathbf{k^{*T}} K_y^{-1} \mathbf{k}^*&#10;\end{align*}&#10;\end{document}"/>
  <p:tag name="FILENAME" val="TP_tmp"/>
  <p:tag name="FORMAT" val="png16m"/>
  <p:tag name="RES" val="4800"/>
  <p:tag name="BLEND" val="0"/>
  <p:tag name="TRANSPARENT" val="1"/>
  <p:tag name="TBUG" val="0"/>
  <p:tag name="ALLOWFS" val="0"/>
  <p:tag name="ORIGWIDTH" val="111"/>
  <p:tag name="PICTUREFILESIZE" val="132833"/>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usepackage{amsmath}&#10;\pagestyle{empty}&#10;&#10;\begin{document}&#10;$\mathbf{k^*} = \mathbf{k}(\mathbf{X}, \mathbf{x^*}), &#10;\mathbf{k^{**}} = \mathbf{k}(\mathbf{x^*}, \mathbf{x^*})$&#10;\end{document}"/>
  <p:tag name="FILENAME" val="TP_tmp"/>
  <p:tag name="FORMAT" val="png16m"/>
  <p:tag name="RES" val="2400"/>
  <p:tag name="BLEND" val="0"/>
  <p:tag name="TRANSPARENT" val="1"/>
  <p:tag name="TBUG" val="0"/>
  <p:tag name="ALLOWFS" val="0"/>
  <p:tag name="ORIGWIDTH" val="133"/>
  <p:tag name="PICTUREFILESIZE" val="19207"/>
</p:tagLst>
</file>

<file path=ppt/tags/tag7.xml><?xml version="1.0" encoding="utf-8"?>
<p:tagLst xmlns:a="http://schemas.openxmlformats.org/drawingml/2006/main" xmlns:r="http://schemas.openxmlformats.org/officeDocument/2006/relationships" xmlns:p="http://schemas.openxmlformats.org/presentationml/2006/main">
  <p:tag name="TIMING" val="|3.8|54.2|10.8|24.4|8.8|12|10|26"/>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10;\pagestyle{empty}&#10;&#10;\begin{document}&#10;$O(N^3)$&#10;&#10;\end{document}"/>
  <p:tag name="FILENAME" val="TP_tmp"/>
  <p:tag name="FORMAT" val="png16m"/>
  <p:tag name="RES" val="1200"/>
  <p:tag name="BLEND" val="0"/>
  <p:tag name="TRANSPARENT" val="0"/>
  <p:tag name="TBUG" val="0"/>
  <p:tag name="ALLOWFS" val="0"/>
  <p:tag name="ORIGWIDTH" val="28"/>
  <p:tag name="PICTUREFILESIZE" val="5472"/>
</p:tagLst>
</file>

<file path=ppt/tags/tag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10;\pagestyle{empty}&#10;&#10;\begin{document}&#10;$O(N)$&#10;&#10;\end{document}"/>
  <p:tag name="FILENAME" val="TP_tmp"/>
  <p:tag name="FORMAT" val="png16m"/>
  <p:tag name="RES" val="1200"/>
  <p:tag name="BLEND" val="0"/>
  <p:tag name="TRANSPARENT" val="0"/>
  <p:tag name="TBUG" val="0"/>
  <p:tag name="ALLOWFS" val="0"/>
  <p:tag name="ORIGWIDTH" val="24"/>
  <p:tag name="PICTUREFILESIZE" val="49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headEnd type="stealth" w="lg" len="lg"/>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12677</TotalTime>
  <Words>2671</Words>
  <Application>Microsoft Macintosh PowerPoint</Application>
  <PresentationFormat>On-screen Show (4:3)</PresentationFormat>
  <Paragraphs>197</Paragraphs>
  <Slides>15</Slides>
  <Notes>11</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Product Trees for Gaussian Process Covariance in Sublinear Time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 Berkeley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Product Trees for Gaussian Process Covariance in Sublinear Time  </dc:title>
  <dc:creator>David Moore</dc:creator>
  <cp:lastModifiedBy>David Moore</cp:lastModifiedBy>
  <cp:revision>207</cp:revision>
  <dcterms:created xsi:type="dcterms:W3CDTF">2013-07-07T23:50:26Z</dcterms:created>
  <dcterms:modified xsi:type="dcterms:W3CDTF">2014-01-17T03:14:30Z</dcterms:modified>
</cp:coreProperties>
</file>